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9.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04" r:id="rId6"/>
    <p:sldMasterId id="2147483717" r:id="rId7"/>
    <p:sldMasterId id="2147483743" r:id="rId8"/>
    <p:sldMasterId id="2147483821" r:id="rId9"/>
    <p:sldMasterId id="2147483756" r:id="rId10"/>
    <p:sldMasterId id="2147483691" r:id="rId11"/>
    <p:sldMasterId id="2147483782" r:id="rId12"/>
    <p:sldMasterId id="2147483730" r:id="rId13"/>
    <p:sldMasterId id="2147483808" r:id="rId14"/>
    <p:sldMasterId id="2147483769" r:id="rId15"/>
    <p:sldMasterId id="2147483795" r:id="rId16"/>
    <p:sldMasterId id="2147483834" r:id="rId17"/>
    <p:sldMasterId id="2147483847" r:id="rId18"/>
  </p:sldMasterIdLst>
  <p:notesMasterIdLst>
    <p:notesMasterId r:id="rId44"/>
  </p:notesMasterIdLst>
  <p:sldIdLst>
    <p:sldId id="259" r:id="rId19"/>
    <p:sldId id="278" r:id="rId20"/>
    <p:sldId id="329" r:id="rId21"/>
    <p:sldId id="324" r:id="rId22"/>
    <p:sldId id="297" r:id="rId23"/>
    <p:sldId id="298" r:id="rId24"/>
    <p:sldId id="302" r:id="rId25"/>
    <p:sldId id="304" r:id="rId26"/>
    <p:sldId id="306" r:id="rId27"/>
    <p:sldId id="307" r:id="rId28"/>
    <p:sldId id="310" r:id="rId29"/>
    <p:sldId id="312" r:id="rId30"/>
    <p:sldId id="311" r:id="rId31"/>
    <p:sldId id="313" r:id="rId32"/>
    <p:sldId id="332" r:id="rId33"/>
    <p:sldId id="315" r:id="rId34"/>
    <p:sldId id="336" r:id="rId35"/>
    <p:sldId id="316" r:id="rId36"/>
    <p:sldId id="318" r:id="rId37"/>
    <p:sldId id="337" r:id="rId38"/>
    <p:sldId id="299" r:id="rId39"/>
    <p:sldId id="300" r:id="rId40"/>
    <p:sldId id="326" r:id="rId41"/>
    <p:sldId id="338" r:id="rId42"/>
    <p:sldId id="320" r:id="rId4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pos="74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man Henna (YM)" initials="BH(" lastIdx="11" clrIdx="0">
    <p:extLst>
      <p:ext uri="{19B8F6BF-5375-455C-9EA6-DF929625EA0E}">
        <p15:presenceInfo xmlns:p15="http://schemas.microsoft.com/office/powerpoint/2012/main" userId="S-1-5-21-3521595049-301303566-333748410-66383" providerId="AD"/>
      </p:ext>
    </p:extLst>
  </p:cmAuthor>
  <p:cmAuthor id="2" name="Pokela Teemu (YM)" initials="PT("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C8"/>
    <a:srgbClr val="282C4F"/>
    <a:srgbClr val="DCE6F5"/>
    <a:srgbClr val="FF8C5A"/>
    <a:srgbClr val="C8F0A0"/>
    <a:srgbClr val="A06E3C"/>
    <a:srgbClr val="324632"/>
    <a:srgbClr val="5A3C32"/>
    <a:srgbClr val="646E32"/>
    <a:srgbClr val="96B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0CC4F-91F0-44AE-B9C6-884E36811F61}" v="4" dt="2024-03-04T12:25:58.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2933" autoAdjust="0"/>
  </p:normalViewPr>
  <p:slideViewPr>
    <p:cSldViewPr snapToGrid="0" showGuides="1">
      <p:cViewPr varScale="1">
        <p:scale>
          <a:sx n="74" d="100"/>
          <a:sy n="74" d="100"/>
        </p:scale>
        <p:origin x="684" y="56"/>
      </p:cViewPr>
      <p:guideLst>
        <p:guide orient="horz" pos="3770"/>
        <p:guide pos="74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50A12-0822-47C1-8930-83913FF64A98}" type="datetimeFigureOut">
              <a:rPr lang="fi-FI" smtClean="0"/>
              <a:t>7.3.2024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99A4B0-7012-4713-A3DD-ECDC9A181833}" type="slidenum">
              <a:rPr lang="fi-FI" smtClean="0"/>
              <a:t>‹#›</a:t>
            </a:fld>
            <a:endParaRPr lang="fi-FI" dirty="0"/>
          </a:p>
        </p:txBody>
      </p:sp>
    </p:spTree>
    <p:extLst>
      <p:ext uri="{BB962C8B-B14F-4D97-AF65-F5344CB8AC3E}">
        <p14:creationId xmlns:p14="http://schemas.microsoft.com/office/powerpoint/2010/main" val="263519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Ympäristöministeriö ja maa ja metsätalousministeriön yhteinen ohjelma </a:t>
            </a:r>
          </a:p>
        </p:txBody>
      </p:sp>
      <p:sp>
        <p:nvSpPr>
          <p:cNvPr id="4" name="Dian numeron paikkamerkki 3"/>
          <p:cNvSpPr>
            <a:spLocks noGrp="1"/>
          </p:cNvSpPr>
          <p:nvPr>
            <p:ph type="sldNum" sz="quarter" idx="5"/>
          </p:nvPr>
        </p:nvSpPr>
        <p:spPr/>
        <p:txBody>
          <a:bodyPr/>
          <a:lstStyle/>
          <a:p>
            <a:fld id="{5C99A4B0-7012-4713-A3DD-ECDC9A181833}" type="slidenum">
              <a:rPr lang="fi-FI" smtClean="0"/>
              <a:t>2</a:t>
            </a:fld>
            <a:endParaRPr lang="fi-FI" dirty="0"/>
          </a:p>
        </p:txBody>
      </p:sp>
    </p:spTree>
    <p:extLst>
      <p:ext uri="{BB962C8B-B14F-4D97-AF65-F5344CB8AC3E}">
        <p14:creationId xmlns:p14="http://schemas.microsoft.com/office/powerpoint/2010/main" val="37326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Uudellamaalla metsäteemasta vastaavat </a:t>
            </a:r>
            <a:r>
              <a:rPr lang="fi-FI" dirty="0" err="1"/>
              <a:t>teemu</a:t>
            </a:r>
            <a:r>
              <a:rPr lang="fi-FI" dirty="0"/>
              <a:t> ja </a:t>
            </a:r>
            <a:r>
              <a:rPr lang="fi-FI" dirty="0" err="1"/>
              <a:t>pihla</a:t>
            </a:r>
            <a:r>
              <a:rPr lang="fi-FI" dirty="0"/>
              <a:t> Kivistö. Uudenmaan hoitokohteet ovat pääasiassa olleet pähkinäpensaslehtoja tai jalopuumetsiä. Myös metsäisissä elinympäristöissä esiintyvien  uhanalaisten lajien esiintymispaikkoja voidaan hoitaa metsäteemassa.</a:t>
            </a:r>
          </a:p>
          <a:p>
            <a:r>
              <a:rPr lang="fi-FI" dirty="0"/>
              <a:t>Metsäteeman hoitoimet ovat luonnonhoidollisia, vaikka hoidoissa usein käytetäänkin samoja menetelmiä kuin metsänhoidossa. Suojelualueilla hoitotoimet toteutetaan aina hyväksytyn hoitosuunnitelman mukaisesti. </a:t>
            </a:r>
          </a:p>
        </p:txBody>
      </p:sp>
      <p:sp>
        <p:nvSpPr>
          <p:cNvPr id="4" name="Dian numeron paikkamerkki 3"/>
          <p:cNvSpPr>
            <a:spLocks noGrp="1"/>
          </p:cNvSpPr>
          <p:nvPr>
            <p:ph type="sldNum" sz="quarter" idx="5"/>
          </p:nvPr>
        </p:nvSpPr>
        <p:spPr/>
        <p:txBody>
          <a:bodyPr/>
          <a:lstStyle/>
          <a:p>
            <a:fld id="{5C99A4B0-7012-4713-A3DD-ECDC9A181833}" type="slidenum">
              <a:rPr lang="fi-FI" smtClean="0"/>
              <a:t>15</a:t>
            </a:fld>
            <a:endParaRPr lang="fi-FI" dirty="0"/>
          </a:p>
        </p:txBody>
      </p:sp>
    </p:spTree>
    <p:extLst>
      <p:ext uri="{BB962C8B-B14F-4D97-AF65-F5344CB8AC3E}">
        <p14:creationId xmlns:p14="http://schemas.microsoft.com/office/powerpoint/2010/main" val="3638190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Aki </a:t>
            </a:r>
            <a:r>
              <a:rPr lang="fi-FI" dirty="0" err="1"/>
              <a:t>janatuinen</a:t>
            </a:r>
            <a:endParaRPr lang="fi-FI" dirty="0"/>
          </a:p>
          <a:p>
            <a:endParaRPr lang="fi-FI" dirty="0"/>
          </a:p>
        </p:txBody>
      </p:sp>
      <p:sp>
        <p:nvSpPr>
          <p:cNvPr id="4" name="Dian numeron paikkamerkki 3"/>
          <p:cNvSpPr>
            <a:spLocks noGrp="1"/>
          </p:cNvSpPr>
          <p:nvPr>
            <p:ph type="sldNum" sz="quarter" idx="5"/>
          </p:nvPr>
        </p:nvSpPr>
        <p:spPr/>
        <p:txBody>
          <a:bodyPr/>
          <a:lstStyle/>
          <a:p>
            <a:fld id="{5C99A4B0-7012-4713-A3DD-ECDC9A181833}" type="slidenum">
              <a:rPr lang="fi-FI" smtClean="0"/>
              <a:t>18</a:t>
            </a:fld>
            <a:endParaRPr lang="fi-FI" dirty="0"/>
          </a:p>
        </p:txBody>
      </p:sp>
    </p:spTree>
    <p:extLst>
      <p:ext uri="{BB962C8B-B14F-4D97-AF65-F5344CB8AC3E}">
        <p14:creationId xmlns:p14="http://schemas.microsoft.com/office/powerpoint/2010/main" val="801989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t>Asetetaan alueelliset yhteistyöryhmät kullekin ELY-keskusalueelle</a:t>
            </a:r>
          </a:p>
          <a:p>
            <a:endParaRPr lang="fi-FI" dirty="0"/>
          </a:p>
          <a:p>
            <a:r>
              <a:rPr lang="fi-FI" dirty="0"/>
              <a:t>Yhteistyöryhmien aktiivisella toiminnalla löydetään laajempia elinympäristö-kokonaisuuksia, toimijoiden yhteistyö lisääntyy ja elinympäristöjen kunnostuksen ja luonnonhoidon sekä suojelun laajuus kasvaa. </a:t>
            </a:r>
          </a:p>
          <a:p>
            <a:endParaRPr lang="fi-FI" dirty="0"/>
          </a:p>
          <a:p>
            <a:r>
              <a:rPr lang="fi-FI" dirty="0"/>
              <a:t>N: 10 yhteistyöryhmää pyörii tai on lähtemässä pyörimään, 4 alueella on yhdistetty</a:t>
            </a:r>
            <a:r>
              <a:rPr lang="fi-FI" baseline="0" dirty="0"/>
              <a:t> Helmi- ja Metso-ohjelmien yhteistyöryhmät, mutta esim. alueilla joilla Metso tavoitteet on täynnä, on perustettu vain helmi-ryhmiä.</a:t>
            </a:r>
            <a:endParaRPr lang="fi-FI" dirty="0"/>
          </a:p>
          <a:p>
            <a:endParaRPr lang="fi-FI" dirty="0"/>
          </a:p>
        </p:txBody>
      </p:sp>
      <p:sp>
        <p:nvSpPr>
          <p:cNvPr id="4" name="Dian numeron paikkamerkki 3"/>
          <p:cNvSpPr>
            <a:spLocks noGrp="1"/>
          </p:cNvSpPr>
          <p:nvPr>
            <p:ph type="sldNum" sz="quarter" idx="10"/>
          </p:nvPr>
        </p:nvSpPr>
        <p:spPr/>
        <p:txBody>
          <a:bodyPr/>
          <a:lstStyle/>
          <a:p>
            <a:fld id="{5C99A4B0-7012-4713-A3DD-ECDC9A181833}" type="slidenum">
              <a:rPr lang="fi-FI" smtClean="0"/>
              <a:t>20</a:t>
            </a:fld>
            <a:endParaRPr lang="fi-FI" dirty="0"/>
          </a:p>
        </p:txBody>
      </p:sp>
    </p:spTree>
    <p:extLst>
      <p:ext uri="{BB962C8B-B14F-4D97-AF65-F5344CB8AC3E}">
        <p14:creationId xmlns:p14="http://schemas.microsoft.com/office/powerpoint/2010/main" val="1561041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Kunta- ja Järjestö-Helmi haku toteutetaan ympäristöministeriön harkinnan mukaan . Seuraavasta hakukierroksesta ei ole vielä tietoa. Hankkeita kannattaa kuitenkin suunnitella ja valmistella sillä haku voi tapahtua lyhyelläkin varoitusajalla. </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9A4B0-7012-4713-A3DD-ECDC9A18183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01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9A4B0-7012-4713-A3DD-ECDC9A181833}" type="slidenum">
              <a:rPr kumimoji="0" lang="fi-FI"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89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Valtion periaatepäätöksessä Helmi-ohjelmasta on lueteltu joukko toimenpiteitä jotka tähtäävät</a:t>
            </a:r>
          </a:p>
        </p:txBody>
      </p:sp>
      <p:sp>
        <p:nvSpPr>
          <p:cNvPr id="4" name="Dian numeron paikkamerkki 3"/>
          <p:cNvSpPr>
            <a:spLocks noGrp="1"/>
          </p:cNvSpPr>
          <p:nvPr>
            <p:ph type="sldNum" sz="quarter" idx="5"/>
          </p:nvPr>
        </p:nvSpPr>
        <p:spPr/>
        <p:txBody>
          <a:bodyPr/>
          <a:lstStyle/>
          <a:p>
            <a:fld id="{5C99A4B0-7012-4713-A3DD-ECDC9A181833}" type="slidenum">
              <a:rPr lang="fi-FI" smtClean="0"/>
              <a:t>3</a:t>
            </a:fld>
            <a:endParaRPr lang="fi-FI" dirty="0"/>
          </a:p>
        </p:txBody>
      </p:sp>
    </p:spTree>
    <p:extLst>
      <p:ext uri="{BB962C8B-B14F-4D97-AF65-F5344CB8AC3E}">
        <p14:creationId xmlns:p14="http://schemas.microsoft.com/office/powerpoint/2010/main" val="122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Helmi-ohjelman teemat ovat </a:t>
            </a:r>
          </a:p>
        </p:txBody>
      </p:sp>
      <p:sp>
        <p:nvSpPr>
          <p:cNvPr id="4" name="Dian numeron paikkamerkki 3"/>
          <p:cNvSpPr>
            <a:spLocks noGrp="1"/>
          </p:cNvSpPr>
          <p:nvPr>
            <p:ph type="sldNum" sz="quarter" idx="5"/>
          </p:nvPr>
        </p:nvSpPr>
        <p:spPr/>
        <p:txBody>
          <a:bodyPr/>
          <a:lstStyle/>
          <a:p>
            <a:fld id="{5C99A4B0-7012-4713-A3DD-ECDC9A181833}" type="slidenum">
              <a:rPr lang="fi-FI" smtClean="0"/>
              <a:t>4</a:t>
            </a:fld>
            <a:endParaRPr lang="fi-FI" dirty="0"/>
          </a:p>
        </p:txBody>
      </p:sp>
    </p:spTree>
    <p:extLst>
      <p:ext uri="{BB962C8B-B14F-4D97-AF65-F5344CB8AC3E}">
        <p14:creationId xmlns:p14="http://schemas.microsoft.com/office/powerpoint/2010/main" val="327773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Seuraavaksi käyn Helmi-ohjelmaa läpi teemoittain. Samalla kerron millaisia elinympäristöjä </a:t>
            </a:r>
            <a:r>
              <a:rPr lang="fi-FI" dirty="0" err="1"/>
              <a:t>uudellamaalla</a:t>
            </a:r>
            <a:r>
              <a:rPr lang="fi-FI" dirty="0"/>
              <a:t> kuhunkin teemaan voi kuulua ja kehen voi teemojen osalta olla yhteydessä jos omilta mailta löytyisi teemaan soveltuva kunnostettava tai hoidettavakohde</a:t>
            </a:r>
          </a:p>
        </p:txBody>
      </p:sp>
      <p:sp>
        <p:nvSpPr>
          <p:cNvPr id="4" name="Dian numeron paikkamerkki 3"/>
          <p:cNvSpPr>
            <a:spLocks noGrp="1"/>
          </p:cNvSpPr>
          <p:nvPr>
            <p:ph type="sldNum" sz="quarter" idx="5"/>
          </p:nvPr>
        </p:nvSpPr>
        <p:spPr/>
        <p:txBody>
          <a:bodyPr/>
          <a:lstStyle/>
          <a:p>
            <a:fld id="{5C99A4B0-7012-4713-A3DD-ECDC9A181833}" type="slidenum">
              <a:rPr lang="fi-FI" smtClean="0"/>
              <a:t>5</a:t>
            </a:fld>
            <a:endParaRPr lang="fi-FI" dirty="0"/>
          </a:p>
        </p:txBody>
      </p:sp>
    </p:spTree>
    <p:extLst>
      <p:ext uri="{BB962C8B-B14F-4D97-AF65-F5344CB8AC3E}">
        <p14:creationId xmlns:p14="http://schemas.microsoft.com/office/powerpoint/2010/main" val="549066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Uudellamaalla ohjelman mukaisesti keskitytään </a:t>
            </a:r>
            <a:r>
              <a:rPr lang="fi-FI" dirty="0" err="1"/>
              <a:t>SSTEn</a:t>
            </a:r>
            <a:r>
              <a:rPr lang="fi-FI" dirty="0"/>
              <a:t> kohteisiin, mutta myös muiden suokohteiden suojelusta voi olla yhteydessä Maria Saarnilehteen. Pyrkimyksenä on </a:t>
            </a:r>
            <a:r>
              <a:rPr lang="fi-FI" dirty="0" err="1"/>
              <a:t>suojelella</a:t>
            </a:r>
            <a:r>
              <a:rPr lang="fi-FI" dirty="0"/>
              <a:t> suo kokonaisuuksia, mutta maanomistus suoalueilla on usein hyvin tilkkutäkkimäistä, josta johtuen suojelu etenee usein pienemmissä osissa. </a:t>
            </a:r>
          </a:p>
        </p:txBody>
      </p:sp>
      <p:sp>
        <p:nvSpPr>
          <p:cNvPr id="4" name="Dian numeron paikkamerkki 3"/>
          <p:cNvSpPr>
            <a:spLocks noGrp="1"/>
          </p:cNvSpPr>
          <p:nvPr>
            <p:ph type="sldNum" sz="quarter" idx="5"/>
          </p:nvPr>
        </p:nvSpPr>
        <p:spPr/>
        <p:txBody>
          <a:bodyPr/>
          <a:lstStyle/>
          <a:p>
            <a:fld id="{5C99A4B0-7012-4713-A3DD-ECDC9A181833}" type="slidenum">
              <a:rPr lang="fi-FI" smtClean="0"/>
              <a:t>7</a:t>
            </a:fld>
            <a:endParaRPr lang="fi-FI" dirty="0"/>
          </a:p>
        </p:txBody>
      </p:sp>
    </p:spTree>
    <p:extLst>
      <p:ext uri="{BB962C8B-B14F-4D97-AF65-F5344CB8AC3E}">
        <p14:creationId xmlns:p14="http://schemas.microsoft.com/office/powerpoint/2010/main" val="270829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Soiden ennallistamista Helmi-ohjelmassa toteuttaa ensisijaisesti metsähallitus. Jo suojeltujen yksityisten soiden tai suojeluneuvottelujen aikana voidaan myös ELY keskuksen toimesta arvioida suon ennallistamistarvetta ja sitä onko ennallistaminen toteutettavissa kustannustehokkaasti. Soiden ennallistamisesta voi olla yhteydessä myös Maria Saarnilehteen tai minuun. </a:t>
            </a:r>
          </a:p>
        </p:txBody>
      </p:sp>
      <p:sp>
        <p:nvSpPr>
          <p:cNvPr id="4" name="Dian numeron paikkamerkki 3"/>
          <p:cNvSpPr>
            <a:spLocks noGrp="1"/>
          </p:cNvSpPr>
          <p:nvPr>
            <p:ph type="sldNum" sz="quarter" idx="5"/>
          </p:nvPr>
        </p:nvSpPr>
        <p:spPr/>
        <p:txBody>
          <a:bodyPr/>
          <a:lstStyle/>
          <a:p>
            <a:fld id="{5C99A4B0-7012-4713-A3DD-ECDC9A181833}" type="slidenum">
              <a:rPr lang="fi-FI" smtClean="0"/>
              <a:t>8</a:t>
            </a:fld>
            <a:endParaRPr lang="fi-FI" dirty="0"/>
          </a:p>
        </p:txBody>
      </p:sp>
    </p:spTree>
    <p:extLst>
      <p:ext uri="{BB962C8B-B14F-4D97-AF65-F5344CB8AC3E}">
        <p14:creationId xmlns:p14="http://schemas.microsoft.com/office/powerpoint/2010/main" val="287511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Lintuvesikohteet ovat pääsiassa etukäteen kohdennettu Natura-verkoston lintudirektiivin mukaisille suojelualueille. Uudenmaan ELY-keskuksen toimesta lintuvesiohjelmaa koordinoidaan myös Hämeessä ja Kaakkois-Suomessa. Lintuvesien kunnostuksen osalta, ELY-keskuksesta ollaan maanomistajiin tai vesiosakaskuntiin yhteydessä kun kyseiselle alueelle on suunnitteilla toimenpiteitä. </a:t>
            </a:r>
          </a:p>
        </p:txBody>
      </p:sp>
      <p:sp>
        <p:nvSpPr>
          <p:cNvPr id="4" name="Dian numeron paikkamerkki 3"/>
          <p:cNvSpPr>
            <a:spLocks noGrp="1"/>
          </p:cNvSpPr>
          <p:nvPr>
            <p:ph type="sldNum" sz="quarter" idx="5"/>
          </p:nvPr>
        </p:nvSpPr>
        <p:spPr/>
        <p:txBody>
          <a:bodyPr/>
          <a:lstStyle/>
          <a:p>
            <a:fld id="{5C99A4B0-7012-4713-A3DD-ECDC9A181833}" type="slidenum">
              <a:rPr lang="fi-FI" smtClean="0"/>
              <a:t>10</a:t>
            </a:fld>
            <a:endParaRPr lang="fi-FI" dirty="0"/>
          </a:p>
        </p:txBody>
      </p:sp>
    </p:spTree>
    <p:extLst>
      <p:ext uri="{BB962C8B-B14F-4D97-AF65-F5344CB8AC3E}">
        <p14:creationId xmlns:p14="http://schemas.microsoft.com/office/powerpoint/2010/main" val="60673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Perinnebiotooppikohteita on kartoitettu useiden vuosien ajan, ja nyt kunnostuskohteiksi pyritään ensisijaisesti valitsemaan kartoituksissa arvokkaimmiksi todettuja kohteita. </a:t>
            </a:r>
            <a:r>
              <a:rPr lang="fi-FI" dirty="0" err="1"/>
              <a:t>Uudellamaall</a:t>
            </a:r>
            <a:r>
              <a:rPr lang="fi-FI" dirty="0"/>
              <a:t> </a:t>
            </a:r>
            <a:r>
              <a:rPr lang="fi-FI" dirty="0" err="1"/>
              <a:t>aon</a:t>
            </a:r>
            <a:r>
              <a:rPr lang="fi-FI" dirty="0"/>
              <a:t> pystytty ottamaan hoidon piiriin myös muita kunnostuskelpoisia perinnebiotooppikohteita. Ympäristötuen säädökset rajoittavat omalta osaltaan millaisia kohteita on järkevä kunnostaa, koska tavoite on saada kunnostettavat kohteet ympäristötuen ja </a:t>
            </a:r>
            <a:r>
              <a:rPr lang="fi-FI" dirty="0" err="1"/>
              <a:t>sitäkautta</a:t>
            </a:r>
            <a:r>
              <a:rPr lang="fi-FI" dirty="0"/>
              <a:t> jatkuvan laidunnuksen piiriin. </a:t>
            </a:r>
          </a:p>
          <a:p>
            <a:endParaRPr lang="fi-FI" dirty="0"/>
          </a:p>
          <a:p>
            <a:r>
              <a:rPr lang="fi-FI" dirty="0" err="1"/>
              <a:t>Perinnebikohteidne</a:t>
            </a:r>
            <a:r>
              <a:rPr lang="fi-FI" dirty="0"/>
              <a:t> osalta voi olla yhteydessä Esko, Philippe, Peik</a:t>
            </a:r>
          </a:p>
        </p:txBody>
      </p:sp>
      <p:sp>
        <p:nvSpPr>
          <p:cNvPr id="4" name="Dian numeron paikkamerkki 3"/>
          <p:cNvSpPr>
            <a:spLocks noGrp="1"/>
          </p:cNvSpPr>
          <p:nvPr>
            <p:ph type="sldNum" sz="quarter" idx="5"/>
          </p:nvPr>
        </p:nvSpPr>
        <p:spPr/>
        <p:txBody>
          <a:bodyPr/>
          <a:lstStyle/>
          <a:p>
            <a:fld id="{5C99A4B0-7012-4713-A3DD-ECDC9A181833}" type="slidenum">
              <a:rPr lang="fi-FI" smtClean="0"/>
              <a:t>12</a:t>
            </a:fld>
            <a:endParaRPr lang="fi-FI" dirty="0"/>
          </a:p>
        </p:txBody>
      </p:sp>
    </p:spTree>
    <p:extLst>
      <p:ext uri="{BB962C8B-B14F-4D97-AF65-F5344CB8AC3E}">
        <p14:creationId xmlns:p14="http://schemas.microsoft.com/office/powerpoint/2010/main" val="219233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Uudellamaalla hoidetaan aktiivisesti useita kohteita, joista valtaosa sijoittuu valtion maille, </a:t>
            </a:r>
            <a:r>
              <a:rPr lang="fi-FI" dirty="0" err="1"/>
              <a:t>Uuseelinympäristökohteita</a:t>
            </a:r>
            <a:r>
              <a:rPr lang="fi-FI" dirty="0"/>
              <a:t> on kuitenkin mahdollista löytää myös yksityismailta.</a:t>
            </a:r>
          </a:p>
        </p:txBody>
      </p:sp>
      <p:sp>
        <p:nvSpPr>
          <p:cNvPr id="4" name="Dian numeron paikkamerkki 3"/>
          <p:cNvSpPr>
            <a:spLocks noGrp="1"/>
          </p:cNvSpPr>
          <p:nvPr>
            <p:ph type="sldNum" sz="quarter" idx="5"/>
          </p:nvPr>
        </p:nvSpPr>
        <p:spPr/>
        <p:txBody>
          <a:bodyPr/>
          <a:lstStyle/>
          <a:p>
            <a:fld id="{5C99A4B0-7012-4713-A3DD-ECDC9A181833}" type="slidenum">
              <a:rPr lang="fi-FI" smtClean="0"/>
              <a:t>13</a:t>
            </a:fld>
            <a:endParaRPr lang="fi-FI" dirty="0"/>
          </a:p>
        </p:txBody>
      </p:sp>
    </p:spTree>
    <p:extLst>
      <p:ext uri="{BB962C8B-B14F-4D97-AF65-F5344CB8AC3E}">
        <p14:creationId xmlns:p14="http://schemas.microsoft.com/office/powerpoint/2010/main" val="1595161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en-GB"/>
              <a:t>Click to edit Master title style</a:t>
            </a:r>
            <a:endParaRPr lang="fi-FI" dirty="0"/>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61192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sto ja kuva 2">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r>
              <a:rPr lang="en-GB" dirty="0"/>
              <a:t>Click icon to add picture</a:t>
            </a:r>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en-GB"/>
              <a:t>Click to edit Master title style</a:t>
            </a:r>
            <a:endParaRPr lang="fi-FI" dirty="0"/>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BB69A365-D361-4DE8-BD3F-7A12BECFDABB}"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21044740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35636290-605A-405F-AA3E-29786591A18F}"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303126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grpSp>
    </p:spTree>
    <p:extLst>
      <p:ext uri="{BB962C8B-B14F-4D97-AF65-F5344CB8AC3E}">
        <p14:creationId xmlns:p14="http://schemas.microsoft.com/office/powerpoint/2010/main" val="37893900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3" y="346773"/>
            <a:ext cx="2082009" cy="625478"/>
          </a:xfrm>
          <a:prstGeom prst="rect">
            <a:avLst/>
          </a:prstGeom>
        </p:spPr>
      </p:pic>
    </p:spTree>
    <p:extLst>
      <p:ext uri="{BB962C8B-B14F-4D97-AF65-F5344CB8AC3E}">
        <p14:creationId xmlns:p14="http://schemas.microsoft.com/office/powerpoint/2010/main" val="35694255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1BDCC478-9EF7-4016-99B8-F1C96CEF172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6552096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EE0EA059-EA97-4B8E-8A70-C83C22C1EA4A}"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838741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10FDF261-F143-430D-AC6B-F851A24DA7F1}"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5706298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74B03D3E-167A-45E2-9940-9C40C0374E43}"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7770838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0F3F880-CA20-4F43-BF45-669F5D0CCC1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37313670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07991D1-C8BE-489F-89FC-D1307C68581A}"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15333096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F61FA494-40CB-44B3-BEBF-D2CAB1BD07C3}"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82504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lvl1pPr>
          </a:lstStyle>
          <a:p>
            <a:r>
              <a:rPr lang="en-GB"/>
              <a:t>Click to edit Master title style</a:t>
            </a:r>
            <a:endParaRPr lang="fi-FI" dirty="0"/>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p>
            <a:fld id="{2F44C566-EB93-4B2F-821A-FBB668195CBF}"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0920644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4650A0"/>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AF0DA7E6-2A7D-40D6-A55C-C5B4C189D36A}"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solidFill>
                  <a:schemeClr val="bg1"/>
                </a:solidFill>
              </a:defRPr>
            </a:lvl1pPr>
          </a:lstStyle>
          <a:p>
            <a:pPr lvl="0"/>
            <a:r>
              <a:rPr lang="fi-FI" dirty="0"/>
              <a:t> </a:t>
            </a:r>
          </a:p>
        </p:txBody>
      </p:sp>
    </p:spTree>
    <p:extLst>
      <p:ext uri="{BB962C8B-B14F-4D97-AF65-F5344CB8AC3E}">
        <p14:creationId xmlns:p14="http://schemas.microsoft.com/office/powerpoint/2010/main" val="2939280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9C722D38-2B9C-49E5-9DFD-9CC4A254FE27}"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39404646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465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35636290-605A-405F-AA3E-29786591A18F}"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812798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grpSp>
    </p:spTree>
    <p:extLst>
      <p:ext uri="{BB962C8B-B14F-4D97-AF65-F5344CB8AC3E}">
        <p14:creationId xmlns:p14="http://schemas.microsoft.com/office/powerpoint/2010/main" val="30104933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3" y="346773"/>
            <a:ext cx="2082009" cy="625478"/>
          </a:xfrm>
          <a:prstGeom prst="rect">
            <a:avLst/>
          </a:prstGeom>
        </p:spPr>
      </p:pic>
    </p:spTree>
    <p:extLst>
      <p:ext uri="{BB962C8B-B14F-4D97-AF65-F5344CB8AC3E}">
        <p14:creationId xmlns:p14="http://schemas.microsoft.com/office/powerpoint/2010/main" val="144063183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F8510BF-73E0-4318-A508-76F90BCD1644}"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7983945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BA7F2F2-6846-472F-9214-87B85D3D780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8079088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684DC05B-7B98-4104-9F63-8C5F3DFEAB1A}"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5990526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8ED9CCE5-D2D3-4C50-B1A2-B1F76EED6FEF}"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505702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44A16102-224C-4C97-8E0A-79B0486157F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37869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ustakuva tekstillä">
    <p:spTree>
      <p:nvGrpSpPr>
        <p:cNvPr id="1" name=""/>
        <p:cNvGrpSpPr/>
        <p:nvPr/>
      </p:nvGrpSpPr>
      <p:grpSpPr>
        <a:xfrm>
          <a:off x="0" y="0"/>
          <a:ext cx="0" cy="0"/>
          <a:chOff x="0" y="0"/>
          <a:chExt cx="0" cy="0"/>
        </a:xfrm>
      </p:grpSpPr>
      <p:sp>
        <p:nvSpPr>
          <p:cNvPr id="11" name="Kuvan paikkamerkki 9">
            <a:extLst>
              <a:ext uri="{FF2B5EF4-FFF2-40B4-BE49-F238E27FC236}">
                <a16:creationId xmlns:a16="http://schemas.microsoft.com/office/drawing/2014/main" id="{8836977C-30FB-4332-919C-DD2AE13A3A77}"/>
              </a:ext>
            </a:extLst>
          </p:cNvPr>
          <p:cNvSpPr>
            <a:spLocks noGrp="1"/>
          </p:cNvSpPr>
          <p:nvPr>
            <p:ph type="pic" sz="quarter" idx="14"/>
          </p:nvPr>
        </p:nvSpPr>
        <p:spPr>
          <a:xfrm>
            <a:off x="0" y="0"/>
            <a:ext cx="12241306" cy="6858000"/>
          </a:xfrm>
          <a:solidFill>
            <a:schemeClr val="bg1">
              <a:lumMod val="95000"/>
            </a:schemeClr>
          </a:solidFill>
        </p:spPr>
        <p:txBody>
          <a:bodyPr anchor="ctr" anchorCtr="0"/>
          <a:lstStyle>
            <a:lvl1pPr marL="0" indent="0" algn="ctr">
              <a:buNone/>
              <a:defRPr sz="1600" b="1" i="1"/>
            </a:lvl1pPr>
          </a:lstStyle>
          <a:p>
            <a:r>
              <a:rPr lang="en-GB" dirty="0"/>
              <a:t>Click icon to add picture</a:t>
            </a:r>
            <a:endParaRPr lang="fi-FI" dirty="0"/>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5E153332-EECD-4CE5-AE2C-042C3EF9EEB0}"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sp>
        <p:nvSpPr>
          <p:cNvPr id="8" name="Tekstin paikkamerkki 7">
            <a:extLst>
              <a:ext uri="{FF2B5EF4-FFF2-40B4-BE49-F238E27FC236}">
                <a16:creationId xmlns:a16="http://schemas.microsoft.com/office/drawing/2014/main" id="{0150E0E7-DF16-4776-A138-7A761EB9CEE5}"/>
              </a:ext>
            </a:extLst>
          </p:cNvPr>
          <p:cNvSpPr>
            <a:spLocks noGrp="1"/>
          </p:cNvSpPr>
          <p:nvPr>
            <p:ph type="body" sz="quarter" idx="13"/>
          </p:nvPr>
        </p:nvSpPr>
        <p:spPr>
          <a:xfrm>
            <a:off x="589803" y="507160"/>
            <a:ext cx="2378075" cy="4208462"/>
          </a:xfrm>
        </p:spPr>
        <p:txBody>
          <a:bodyPr/>
          <a:lstStyle>
            <a:lvl1pPr marL="0" indent="0">
              <a:buNone/>
              <a:defRPr sz="2000">
                <a:solidFill>
                  <a:schemeClr val="bg1"/>
                </a:solidFill>
              </a:defRPr>
            </a:lvl1pPr>
          </a:lstStyle>
          <a:p>
            <a:pPr lvl="0"/>
            <a:r>
              <a:rPr lang="en-GB"/>
              <a:t>Click to edit Master text styles</a:t>
            </a:r>
          </a:p>
        </p:txBody>
      </p:sp>
      <p:sp>
        <p:nvSpPr>
          <p:cNvPr id="12" name="Tekstin paikkamerkki 11">
            <a:extLst>
              <a:ext uri="{FF2B5EF4-FFF2-40B4-BE49-F238E27FC236}">
                <a16:creationId xmlns:a16="http://schemas.microsoft.com/office/drawing/2014/main" id="{5A387F60-A709-421A-9F03-12F53EB46DBC}"/>
              </a:ext>
            </a:extLst>
          </p:cNvPr>
          <p:cNvSpPr>
            <a:spLocks noGrp="1"/>
          </p:cNvSpPr>
          <p:nvPr>
            <p:ph type="body" sz="quarter" idx="15"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185922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35D5E5B3-F86F-47B6-BCF0-AE6D832774F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14954327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2F0818E5-69D4-4AC9-8E00-F5322917EBC2}"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9273906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646E32"/>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193695CC-5F29-4FAD-A0D3-57647CB1AB91}"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solidFill>
                  <a:schemeClr val="bg1"/>
                </a:solidFill>
              </a:defRPr>
            </a:lvl1pPr>
          </a:lstStyle>
          <a:p>
            <a:pPr lvl="0"/>
            <a:r>
              <a:rPr lang="fi-FI" dirty="0"/>
              <a:t> </a:t>
            </a:r>
          </a:p>
        </p:txBody>
      </p:sp>
    </p:spTree>
    <p:extLst>
      <p:ext uri="{BB962C8B-B14F-4D97-AF65-F5344CB8AC3E}">
        <p14:creationId xmlns:p14="http://schemas.microsoft.com/office/powerpoint/2010/main" val="11316293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C4244C48-E85A-4B15-B26A-94004C9C9F2C}"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12525094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646E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98FE253D-AADD-41A7-8634-B1C04DAA2758}"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40434394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grpSp>
    </p:spTree>
    <p:extLst>
      <p:ext uri="{BB962C8B-B14F-4D97-AF65-F5344CB8AC3E}">
        <p14:creationId xmlns:p14="http://schemas.microsoft.com/office/powerpoint/2010/main" val="69362322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3" y="346773"/>
            <a:ext cx="2082009" cy="625478"/>
          </a:xfrm>
          <a:prstGeom prst="rect">
            <a:avLst/>
          </a:prstGeom>
        </p:spPr>
      </p:pic>
    </p:spTree>
    <p:extLst>
      <p:ext uri="{BB962C8B-B14F-4D97-AF65-F5344CB8AC3E}">
        <p14:creationId xmlns:p14="http://schemas.microsoft.com/office/powerpoint/2010/main" val="34857487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F8510BF-73E0-4318-A508-76F90BCD1644}"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0432519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BA7F2F2-6846-472F-9214-87B85D3D780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8641450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684DC05B-7B98-4104-9F63-8C5F3DFEAB1A}"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7052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en-GB"/>
              <a:t>Click to edit Master title style</a:t>
            </a:r>
            <a:endParaRPr lang="fi-FI"/>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E82A7C5C-D645-4D53-8386-423443944576}"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05185460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8ED9CCE5-D2D3-4C50-B1A2-B1F76EED6FEF}"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41993953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44A16102-224C-4C97-8E0A-79B0486157F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721438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35D5E5B3-F86F-47B6-BCF0-AE6D832774F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26890646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2F0818E5-69D4-4AC9-8E00-F5322917EBC2}"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21797659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324632"/>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193695CC-5F29-4FAD-A0D3-57647CB1AB91}"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solidFill>
                  <a:schemeClr val="bg1"/>
                </a:solidFill>
              </a:defRPr>
            </a:lvl1pPr>
          </a:lstStyle>
          <a:p>
            <a:pPr lvl="0"/>
            <a:r>
              <a:rPr lang="fi-FI" dirty="0"/>
              <a:t> </a:t>
            </a:r>
          </a:p>
        </p:txBody>
      </p:sp>
    </p:spTree>
    <p:extLst>
      <p:ext uri="{BB962C8B-B14F-4D97-AF65-F5344CB8AC3E}">
        <p14:creationId xmlns:p14="http://schemas.microsoft.com/office/powerpoint/2010/main" val="35103611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C4244C48-E85A-4B15-B26A-94004C9C9F2C}"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38655907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98FE253D-AADD-41A7-8634-B1C04DAA2758}"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0353912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grpSp>
    </p:spTree>
    <p:extLst>
      <p:ext uri="{BB962C8B-B14F-4D97-AF65-F5344CB8AC3E}">
        <p14:creationId xmlns:p14="http://schemas.microsoft.com/office/powerpoint/2010/main" val="7861362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3" y="346773"/>
            <a:ext cx="2082009" cy="625478"/>
          </a:xfrm>
          <a:prstGeom prst="rect">
            <a:avLst/>
          </a:prstGeom>
        </p:spPr>
      </p:pic>
    </p:spTree>
    <p:extLst>
      <p:ext uri="{BB962C8B-B14F-4D97-AF65-F5344CB8AC3E}">
        <p14:creationId xmlns:p14="http://schemas.microsoft.com/office/powerpoint/2010/main" val="16547482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E3EBFFC7-831B-46C2-853E-8CE2B4A44292}"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868011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718684A-3F30-49FF-ADE2-DD424A861313}"/>
              </a:ext>
            </a:extLst>
          </p:cNvPr>
          <p:cNvSpPr>
            <a:spLocks noGrp="1"/>
          </p:cNvSpPr>
          <p:nvPr>
            <p:ph type="dt" sz="half" idx="10"/>
          </p:nvPr>
        </p:nvSpPr>
        <p:spPr/>
        <p:txBody>
          <a:bodyPr/>
          <a:lstStyle/>
          <a:p>
            <a:fld id="{103E0357-B5F1-4F27-B2C5-238AB3405B94}" type="datetime1">
              <a:rPr lang="fi-FI" smtClean="0"/>
              <a:t>7.3.2024</a:t>
            </a:fld>
            <a:endParaRPr lang="fi-FI" dirty="0"/>
          </a:p>
        </p:txBody>
      </p:sp>
      <p:sp>
        <p:nvSpPr>
          <p:cNvPr id="3" name="Alatunnisteen paikkamerkki 2">
            <a:extLst>
              <a:ext uri="{FF2B5EF4-FFF2-40B4-BE49-F238E27FC236}">
                <a16:creationId xmlns:a16="http://schemas.microsoft.com/office/drawing/2014/main" id="{AA62D585-A697-433B-8263-FBD259584C2B}"/>
              </a:ext>
            </a:extLst>
          </p:cNvPr>
          <p:cNvSpPr>
            <a:spLocks noGrp="1"/>
          </p:cNvSpPr>
          <p:nvPr>
            <p:ph type="ftr" sz="quarter" idx="11"/>
          </p:nvPr>
        </p:nvSpPr>
        <p:spPr/>
        <p:txBody>
          <a:bodyPr/>
          <a:lstStyle/>
          <a:p>
            <a:r>
              <a:rPr lang="fi-FI" dirty="0"/>
              <a:t>ESITYKSEN NIMI</a:t>
            </a:r>
          </a:p>
        </p:txBody>
      </p:sp>
      <p:sp>
        <p:nvSpPr>
          <p:cNvPr id="4" name="Dian numeron paikkamerkki 3">
            <a:extLst>
              <a:ext uri="{FF2B5EF4-FFF2-40B4-BE49-F238E27FC236}">
                <a16:creationId xmlns:a16="http://schemas.microsoft.com/office/drawing/2014/main" id="{E8E7D138-5942-4705-957F-B585EE49C3C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411472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34A29B6-2D58-4FC2-BFB9-7E68EE6EDE2C}"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7057635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C75ED5FB-EFBE-4BB7-8FEE-99FDB6B3DB73}"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7687659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D513A383-950A-459E-9A95-C56C6648F1A2}"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42595241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E7AA320-D0C8-4864-A19D-EAEB225A733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8791598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8EC9E545-9633-4611-B92A-C8103A36219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351122398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41BF26CF-FB13-4E24-84CB-5D0C1E2100A1}"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0941584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5A3C32"/>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7DD63BC5-43FE-438A-BCD7-E095E7081072}"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solidFill>
                  <a:schemeClr val="bg1"/>
                </a:solidFill>
              </a:defRPr>
            </a:lvl1pPr>
          </a:lstStyle>
          <a:p>
            <a:pPr lvl="0"/>
            <a:r>
              <a:rPr lang="fi-FI" dirty="0"/>
              <a:t> </a:t>
            </a:r>
          </a:p>
        </p:txBody>
      </p:sp>
    </p:spTree>
    <p:extLst>
      <p:ext uri="{BB962C8B-B14F-4D97-AF65-F5344CB8AC3E}">
        <p14:creationId xmlns:p14="http://schemas.microsoft.com/office/powerpoint/2010/main" val="17494490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EDBD453C-BC17-4871-92C9-8110259855AF}"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6497503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5A3C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A8615A57-8A72-46AA-9EBC-14483DFD29EC}"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1623490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grpSp>
    </p:spTree>
    <p:extLst>
      <p:ext uri="{BB962C8B-B14F-4D97-AF65-F5344CB8AC3E}">
        <p14:creationId xmlns:p14="http://schemas.microsoft.com/office/powerpoint/2010/main" val="347380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petus">
    <p:spTree>
      <p:nvGrpSpPr>
        <p:cNvPr id="1" name=""/>
        <p:cNvGrpSpPr/>
        <p:nvPr/>
      </p:nvGrpSpPr>
      <p:grpSpPr>
        <a:xfrm>
          <a:off x="0" y="0"/>
          <a:ext cx="0" cy="0"/>
          <a:chOff x="0" y="0"/>
          <a:chExt cx="0" cy="0"/>
        </a:xfrm>
      </p:grpSpPr>
      <p:pic>
        <p:nvPicPr>
          <p:cNvPr id="13" name="Kuva 12" descr="Kuva, joka sisältää kohteen piirtäminen&#10;&#10;Kuvaus luotu automaattisesti">
            <a:extLst>
              <a:ext uri="{FF2B5EF4-FFF2-40B4-BE49-F238E27FC236}">
                <a16:creationId xmlns:a16="http://schemas.microsoft.com/office/drawing/2014/main" id="{81A6D0DB-B35A-478D-9DD7-FF947B75786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en-GB"/>
              <a:t>Click to edit Master title style</a:t>
            </a:r>
            <a:endParaRPr lang="fi-FI" dirty="0"/>
          </a:p>
        </p:txBody>
      </p:sp>
      <p:sp>
        <p:nvSpPr>
          <p:cNvPr id="7" name="Tekstin paikkamerkki 6">
            <a:extLst>
              <a:ext uri="{FF2B5EF4-FFF2-40B4-BE49-F238E27FC236}">
                <a16:creationId xmlns:a16="http://schemas.microsoft.com/office/drawing/2014/main" id="{39CACFF9-4BF6-48E4-8E93-A24D6AD929E6}"/>
              </a:ext>
            </a:extLst>
          </p:cNvPr>
          <p:cNvSpPr>
            <a:spLocks noGrp="1"/>
          </p:cNvSpPr>
          <p:nvPr>
            <p:ph type="body" sz="quarter" idx="10"/>
          </p:nvPr>
        </p:nvSpPr>
        <p:spPr>
          <a:xfrm>
            <a:off x="831850" y="6055659"/>
            <a:ext cx="10528300" cy="389965"/>
          </a:xfrm>
        </p:spPr>
        <p:txBody>
          <a:bodyPr/>
          <a:lstStyle>
            <a:lvl1pPr marL="0" indent="0" algn="ctr">
              <a:buNone/>
              <a:defRPr sz="2000" cap="none" baseline="0">
                <a:solidFill>
                  <a:schemeClr val="bg1"/>
                </a:solidFill>
              </a:defRPr>
            </a:lvl1pPr>
            <a:lvl2pPr marL="358775" indent="0">
              <a:buNone/>
              <a:defRPr/>
            </a:lvl2pPr>
          </a:lstStyle>
          <a:p>
            <a:pPr lvl="0"/>
            <a:r>
              <a:rPr lang="en-GB"/>
              <a:t>Click to edit Master text styles</a:t>
            </a:r>
          </a:p>
        </p:txBody>
      </p:sp>
      <p:pic>
        <p:nvPicPr>
          <p:cNvPr id="11" name="Kuva 10">
            <a:extLst>
              <a:ext uri="{FF2B5EF4-FFF2-40B4-BE49-F238E27FC236}">
                <a16:creationId xmlns:a16="http://schemas.microsoft.com/office/drawing/2014/main" id="{5BF175F8-1A06-4B62-982B-31B9BCC7B0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18916232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3" y="346773"/>
            <a:ext cx="2082009" cy="625478"/>
          </a:xfrm>
          <a:prstGeom prst="rect">
            <a:avLst/>
          </a:prstGeom>
        </p:spPr>
      </p:pic>
    </p:spTree>
    <p:extLst>
      <p:ext uri="{BB962C8B-B14F-4D97-AF65-F5344CB8AC3E}">
        <p14:creationId xmlns:p14="http://schemas.microsoft.com/office/powerpoint/2010/main" val="5968985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E3EBFFC7-831B-46C2-853E-8CE2B4A44292}"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4861775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34A29B6-2D58-4FC2-BFB9-7E68EE6EDE2C}"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2293014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C75ED5FB-EFBE-4BB7-8FEE-99FDB6B3DB73}"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79691064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D513A383-950A-459E-9A95-C56C6648F1A2}"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4201983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E7AA320-D0C8-4864-A19D-EAEB225A733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8408135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8EC9E545-9633-4611-B92A-C8103A36219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9260122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41BF26CF-FB13-4E24-84CB-5D0C1E2100A1}"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7155433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A06E3C"/>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7DD63BC5-43FE-438A-BCD7-E095E7081072}"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solidFill>
                  <a:schemeClr val="bg1"/>
                </a:solidFill>
              </a:defRPr>
            </a:lvl1pPr>
          </a:lstStyle>
          <a:p>
            <a:pPr lvl="0"/>
            <a:r>
              <a:rPr lang="fi-FI" dirty="0"/>
              <a:t> </a:t>
            </a:r>
          </a:p>
        </p:txBody>
      </p:sp>
    </p:spTree>
    <p:extLst>
      <p:ext uri="{BB962C8B-B14F-4D97-AF65-F5344CB8AC3E}">
        <p14:creationId xmlns:p14="http://schemas.microsoft.com/office/powerpoint/2010/main" val="37939632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EDBD453C-BC17-4871-92C9-8110259855AF}"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299199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 YM">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en-GB"/>
              <a:t>Click to edit Master title style</a:t>
            </a:r>
            <a:endParaRPr lang="fi-FI" dirty="0"/>
          </a:p>
        </p:txBody>
      </p:sp>
      <p:sp>
        <p:nvSpPr>
          <p:cNvPr id="7" name="Tekstin paikkamerkki 6">
            <a:extLst>
              <a:ext uri="{FF2B5EF4-FFF2-40B4-BE49-F238E27FC236}">
                <a16:creationId xmlns:a16="http://schemas.microsoft.com/office/drawing/2014/main" id="{39CACFF9-4BF6-48E4-8E93-A24D6AD929E6}"/>
              </a:ext>
            </a:extLst>
          </p:cNvPr>
          <p:cNvSpPr>
            <a:spLocks noGrp="1"/>
          </p:cNvSpPr>
          <p:nvPr>
            <p:ph type="body" sz="quarter" idx="10"/>
          </p:nvPr>
        </p:nvSpPr>
        <p:spPr>
          <a:xfrm>
            <a:off x="831850" y="6055659"/>
            <a:ext cx="10528300" cy="389965"/>
          </a:xfrm>
        </p:spPr>
        <p:txBody>
          <a:bodyPr/>
          <a:lstStyle>
            <a:lvl1pPr marL="0" indent="0" algn="ctr">
              <a:buNone/>
              <a:defRPr sz="2000" cap="none" baseline="0">
                <a:solidFill>
                  <a:schemeClr val="bg1"/>
                </a:solidFill>
              </a:defRPr>
            </a:lvl1pPr>
            <a:lvl2pPr marL="358775" indent="0">
              <a:buNone/>
              <a:defRPr/>
            </a:lvl2pPr>
          </a:lstStyle>
          <a:p>
            <a:pPr lvl="0"/>
            <a:r>
              <a:rPr lang="en-GB"/>
              <a:t>Click to edit Master text styles</a:t>
            </a:r>
          </a:p>
        </p:txBody>
      </p:sp>
      <p:pic>
        <p:nvPicPr>
          <p:cNvPr id="11" name="Kuva 10">
            <a:extLst>
              <a:ext uri="{FF2B5EF4-FFF2-40B4-BE49-F238E27FC236}">
                <a16:creationId xmlns:a16="http://schemas.microsoft.com/office/drawing/2014/main" id="{5BF175F8-1A06-4B62-982B-31B9BCC7B0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pic>
        <p:nvPicPr>
          <p:cNvPr id="6" name="Kuva 5"/>
          <p:cNvPicPr>
            <a:picLocks noChangeAspect="1"/>
          </p:cNvPicPr>
          <p:nvPr userDrawn="1"/>
        </p:nvPicPr>
        <p:blipFill>
          <a:blip r:embed="rId4"/>
          <a:stretch>
            <a:fillRect/>
          </a:stretch>
        </p:blipFill>
        <p:spPr>
          <a:xfrm>
            <a:off x="468763" y="346773"/>
            <a:ext cx="2082009" cy="625478"/>
          </a:xfrm>
          <a:prstGeom prst="rect">
            <a:avLst/>
          </a:prstGeom>
        </p:spPr>
      </p:pic>
    </p:spTree>
    <p:extLst>
      <p:ext uri="{BB962C8B-B14F-4D97-AF65-F5344CB8AC3E}">
        <p14:creationId xmlns:p14="http://schemas.microsoft.com/office/powerpoint/2010/main" val="23118727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A06E3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A8615A57-8A72-46AA-9EBC-14483DFD29EC}"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71218229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211355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pic>
        <p:nvPicPr>
          <p:cNvPr id="41" name="Kuva 40"/>
          <p:cNvPicPr>
            <a:picLocks noChangeAspect="1"/>
          </p:cNvPicPr>
          <p:nvPr userDrawn="1"/>
        </p:nvPicPr>
        <p:blipFill>
          <a:blip r:embed="rId2"/>
          <a:stretch>
            <a:fillRect/>
          </a:stretch>
        </p:blipFill>
        <p:spPr>
          <a:xfrm>
            <a:off x="468764" y="344301"/>
            <a:ext cx="2082009" cy="625478"/>
          </a:xfrm>
          <a:prstGeom prst="rect">
            <a:avLst/>
          </a:prstGeom>
        </p:spPr>
      </p:pic>
    </p:spTree>
    <p:extLst>
      <p:ext uri="{BB962C8B-B14F-4D97-AF65-F5344CB8AC3E}">
        <p14:creationId xmlns:p14="http://schemas.microsoft.com/office/powerpoint/2010/main" val="35979803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F8510BF-73E0-4318-A508-76F90BCD1644}"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37300252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BA7F2F2-6846-472F-9214-87B85D3D7807}"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40514821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684DC05B-7B98-4104-9F63-8C5F3DFEAB1A}" type="datetime1">
              <a:rPr lang="fi-FI" smtClean="0"/>
              <a:t>7.3.2024</a:t>
            </a:fld>
            <a:endParaRPr lang="fi-FI"/>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1133333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8ED9CCE5-D2D3-4C50-B1A2-B1F76EED6FEF}" type="datetime1">
              <a:rPr lang="fi-FI" smtClean="0"/>
              <a:t>7.3.2024</a:t>
            </a:fld>
            <a:endParaRPr lang="fi-FI"/>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34572465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44A16102-224C-4C97-8E0A-79B0486157F5}"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9516161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35D5E5B3-F86F-47B6-BCF0-AE6D832774F8}"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a:p>
        </p:txBody>
      </p:sp>
    </p:spTree>
    <p:extLst>
      <p:ext uri="{BB962C8B-B14F-4D97-AF65-F5344CB8AC3E}">
        <p14:creationId xmlns:p14="http://schemas.microsoft.com/office/powerpoint/2010/main" val="40791040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2F0818E5-69D4-4AC9-8E00-F5322917EBC2}"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307268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172718361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324632"/>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193695CC-5F29-4FAD-A0D3-57647CB1AB91}"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a:stretch>
              <a:fillRect/>
            </a:stretch>
          </a:blipFill>
        </p:spPr>
        <p:txBody>
          <a:bodyPr anchor="ctr" anchorCtr="0"/>
          <a:lstStyle>
            <a:lvl1pPr marL="0" indent="0" algn="ctr">
              <a:buNone/>
              <a:defRPr sz="400">
                <a:solidFill>
                  <a:schemeClr val="bg1"/>
                </a:solidFill>
              </a:defRPr>
            </a:lvl1pPr>
          </a:lstStyle>
          <a:p>
            <a:pPr lvl="0"/>
            <a:r>
              <a:rPr lang="fi-FI" dirty="0"/>
              <a:t> </a:t>
            </a:r>
          </a:p>
        </p:txBody>
      </p:sp>
    </p:spTree>
    <p:extLst>
      <p:ext uri="{BB962C8B-B14F-4D97-AF65-F5344CB8AC3E}">
        <p14:creationId xmlns:p14="http://schemas.microsoft.com/office/powerpoint/2010/main" val="155147551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C4244C48-E85A-4B15-B26A-94004C9C9F2C}" type="datetime1">
              <a:rPr lang="fi-FI" smtClean="0"/>
              <a:t>7.3.2024</a:t>
            </a:fld>
            <a:endParaRPr lang="fi-FI"/>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308242019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32463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98FE253D-AADD-41A7-8634-B1C04DAA2758}" type="datetime1">
              <a:rPr lang="fi-FI" smtClean="0"/>
              <a:t>7.3.2024</a:t>
            </a:fld>
            <a:endParaRPr lang="fi-FI"/>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15214632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Tree>
    <p:extLst>
      <p:ext uri="{BB962C8B-B14F-4D97-AF65-F5344CB8AC3E}">
        <p14:creationId xmlns:p14="http://schemas.microsoft.com/office/powerpoint/2010/main" val="37972615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pic>
        <p:nvPicPr>
          <p:cNvPr id="41" name="Kuva 40"/>
          <p:cNvPicPr>
            <a:picLocks noChangeAspect="1"/>
          </p:cNvPicPr>
          <p:nvPr userDrawn="1"/>
        </p:nvPicPr>
        <p:blipFill>
          <a:blip r:embed="rId2"/>
          <a:stretch>
            <a:fillRect/>
          </a:stretch>
        </p:blipFill>
        <p:spPr>
          <a:xfrm>
            <a:off x="468764" y="344301"/>
            <a:ext cx="2082009" cy="625478"/>
          </a:xfrm>
          <a:prstGeom prst="rect">
            <a:avLst/>
          </a:prstGeom>
        </p:spPr>
      </p:pic>
    </p:spTree>
    <p:extLst>
      <p:ext uri="{BB962C8B-B14F-4D97-AF65-F5344CB8AC3E}">
        <p14:creationId xmlns:p14="http://schemas.microsoft.com/office/powerpoint/2010/main" val="34720496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1BDCC478-9EF7-4016-99B8-F1C96CEF1727}"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1923874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EE0EA059-EA97-4B8E-8A70-C83C22C1EA4A}"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34631723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10FDF261-F143-430D-AC6B-F851A24DA7F1}" type="datetime1">
              <a:rPr lang="fi-FI" smtClean="0"/>
              <a:t>7.3.2024</a:t>
            </a:fld>
            <a:endParaRPr lang="fi-FI"/>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21125571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74B03D3E-167A-45E2-9940-9C40C0374E43}" type="datetime1">
              <a:rPr lang="fi-FI" smtClean="0"/>
              <a:t>7.3.2024</a:t>
            </a:fld>
            <a:endParaRPr lang="fi-FI"/>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12772301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0F3F880-CA20-4F43-BF45-669F5D0CCC15}"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a:stretch>
              <a:fillRect/>
            </a:stretch>
          </a:blipFill>
        </p:spPr>
        <p:txBody>
          <a:bodyPr anchor="ctr" anchorCtr="0"/>
          <a:lstStyle>
            <a:lvl1pPr marL="0" indent="0" algn="ctr">
              <a:buNone/>
              <a:defRPr sz="400"/>
            </a:lvl1pPr>
          </a:lstStyle>
          <a:p>
            <a:pPr lvl="0"/>
            <a:r>
              <a:rPr lang="fi-FI"/>
              <a:t> </a:t>
            </a:r>
          </a:p>
        </p:txBody>
      </p:sp>
    </p:spTree>
    <p:extLst>
      <p:ext uri="{BB962C8B-B14F-4D97-AF65-F5344CB8AC3E}">
        <p14:creationId xmlns:p14="http://schemas.microsoft.com/office/powerpoint/2010/main" val="386782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Otsikkodia YM">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7" name="Kuva 6">
            <a:extLst>
              <a:ext uri="{FF2B5EF4-FFF2-40B4-BE49-F238E27FC236}">
                <a16:creationId xmlns:a16="http://schemas.microsoft.com/office/drawing/2014/main" id="{5AD4BAF6-FAD2-4402-BB2F-948BB161FC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9322" y="382546"/>
            <a:ext cx="2210431" cy="566407"/>
          </a:xfrm>
          <a:prstGeom prst="rect">
            <a:avLst/>
          </a:prstGeom>
        </p:spPr>
      </p:pic>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13289785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07991D1-C8BE-489F-89FC-D1307C68581A}"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a:p>
        </p:txBody>
      </p:sp>
    </p:spTree>
    <p:extLst>
      <p:ext uri="{BB962C8B-B14F-4D97-AF65-F5344CB8AC3E}">
        <p14:creationId xmlns:p14="http://schemas.microsoft.com/office/powerpoint/2010/main" val="34846279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F61FA494-40CB-44B3-BEBF-D2CAB1BD07C3}"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a:stretch>
              <a:fillRect/>
            </a:stretch>
          </a:blipFill>
        </p:spPr>
        <p:txBody>
          <a:bodyPr anchor="ctr" anchorCtr="0"/>
          <a:lstStyle>
            <a:lvl1pPr marL="0" indent="0" algn="ctr">
              <a:buNone/>
              <a:defRPr sz="400"/>
            </a:lvl1pPr>
          </a:lstStyle>
          <a:p>
            <a:pPr lvl="0"/>
            <a:r>
              <a:rPr lang="fi-FI"/>
              <a:t> </a:t>
            </a:r>
          </a:p>
        </p:txBody>
      </p:sp>
    </p:spTree>
    <p:extLst>
      <p:ext uri="{BB962C8B-B14F-4D97-AF65-F5344CB8AC3E}">
        <p14:creationId xmlns:p14="http://schemas.microsoft.com/office/powerpoint/2010/main" val="35062441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282D50"/>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AF0DA7E6-2A7D-40D6-A55C-C5B4C189D36A}" type="datetime1">
              <a:rPr lang="fi-FI" smtClean="0"/>
              <a:t>7.3.2024</a:t>
            </a:fld>
            <a:endParaRPr lang="fi-FI"/>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a:stretch>
              <a:fillRect/>
            </a:stretch>
          </a:blipFill>
        </p:spPr>
        <p:txBody>
          <a:bodyPr anchor="ctr" anchorCtr="0"/>
          <a:lstStyle>
            <a:lvl1pPr marL="0" indent="0" algn="ctr">
              <a:buNone/>
              <a:defRPr sz="400">
                <a:solidFill>
                  <a:schemeClr val="bg1"/>
                </a:solidFill>
              </a:defRPr>
            </a:lvl1pPr>
          </a:lstStyle>
          <a:p>
            <a:pPr lvl="0"/>
            <a:r>
              <a:rPr lang="fi-FI"/>
              <a:t> </a:t>
            </a:r>
          </a:p>
        </p:txBody>
      </p:sp>
    </p:spTree>
    <p:extLst>
      <p:ext uri="{BB962C8B-B14F-4D97-AF65-F5344CB8AC3E}">
        <p14:creationId xmlns:p14="http://schemas.microsoft.com/office/powerpoint/2010/main" val="10966610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9C722D38-2B9C-49E5-9DFD-9CC4A254FE27}" type="datetime1">
              <a:rPr lang="fi-FI" smtClean="0"/>
              <a:t>7.3.2024</a:t>
            </a:fld>
            <a:endParaRPr lang="fi-FI"/>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23821344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35636290-605A-405F-AA3E-29786591A18F}" type="datetime1">
              <a:rPr lang="fi-FI" smtClean="0"/>
              <a:t>7.3.2024</a:t>
            </a:fld>
            <a:endParaRPr lang="fi-FI"/>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a:p>
        </p:txBody>
      </p:sp>
    </p:spTree>
    <p:extLst>
      <p:ext uri="{BB962C8B-B14F-4D97-AF65-F5344CB8AC3E}">
        <p14:creationId xmlns:p14="http://schemas.microsoft.com/office/powerpoint/2010/main" val="241261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0A7D4AC9-1316-467D-B8FD-F39D6EBA2E9E}"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54000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tsikkodia YM">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en-GB"/>
              <a:t>Click to edit Master title style</a:t>
            </a:r>
            <a:endParaRPr lang="fi-FI" dirty="0"/>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pic>
        <p:nvPicPr>
          <p:cNvPr id="7" name="Kuva 6">
            <a:extLst>
              <a:ext uri="{FF2B5EF4-FFF2-40B4-BE49-F238E27FC236}">
                <a16:creationId xmlns:a16="http://schemas.microsoft.com/office/drawing/2014/main" id="{5AD4BAF6-FAD2-4402-BB2F-948BB161FC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9322" y="382546"/>
            <a:ext cx="2210431" cy="566407"/>
          </a:xfrm>
          <a:prstGeom prst="rect">
            <a:avLst/>
          </a:prstGeom>
        </p:spPr>
      </p:pic>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1647401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060ED801-ADBE-4EF5-985C-F05448EE85D3}"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172433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433DFD9A-B9F4-400C-9F60-1852FD8075E5}"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819462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0534C91F-5F77-4706-8CA7-AE94AD9AA17C}"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34219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021A7AC4-BE45-494B-A361-5229AFA7A25F}"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097440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C380EE69-836C-43CB-97CE-55F52F1AC306}"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695018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osto j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DAE41D75-4827-43CA-A110-F423AA3645C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607071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sto ja kuva 2">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574A6B26-547A-4604-8C0A-B9922C23AB4F}"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2517772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tx1"/>
                </a:solidFill>
              </a:defRPr>
            </a:lvl1pPr>
          </a:lstStyle>
          <a:p>
            <a:fld id="{F264A399-DF47-488A-82E6-27CF37A76F55}"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370017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003ECD32-6DE7-4D1E-9876-B6F9D893A42B}"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90587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1085743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874EC596-7969-4EB3-B5C2-DBAB49C7D1FE}"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97501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7" name="Kuva 6">
            <a:extLst>
              <a:ext uri="{FF2B5EF4-FFF2-40B4-BE49-F238E27FC236}">
                <a16:creationId xmlns:a16="http://schemas.microsoft.com/office/drawing/2014/main" id="{5AD4BAF6-FAD2-4402-BB2F-948BB161FCC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9322" y="382546"/>
            <a:ext cx="2210431" cy="566407"/>
          </a:xfrm>
          <a:prstGeom prst="rect">
            <a:avLst/>
          </a:prstGeom>
        </p:spPr>
      </p:pic>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676994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D9A27AD9-3C8B-4E20-8EFE-5B5E25F5B75D}"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1363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FF5131C8-099E-43E4-A95B-326F02E1823B}"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77120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025E8EC6-E0FD-4DA2-8719-9A1BC0E2309E}"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568299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8B5ADF10-4B3B-4BB3-850A-0015145F808D}"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2148129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C5AEA7DB-D193-4AD2-BC53-3E6F3E9B3E49}"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3059752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D912A5D-88D1-4E7C-A327-49BCE4B5D71E}"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481488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EF9AB82-290C-4D84-A498-6FE4B4492AA6}"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3413209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sto ja kuva 2">
    <p:bg>
      <p:bgPr>
        <a:solidFill>
          <a:srgbClr val="FFBEC8"/>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9687D51F-669F-469E-A5E4-058BAA894C0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1987570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tx1"/>
                </a:solidFill>
              </a:defRPr>
            </a:lvl1pPr>
          </a:lstStyle>
          <a:p>
            <a:fld id="{7D7E5538-544A-4B82-A33D-8D6921FC40E9}"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45350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78045371-E551-4905-8FB0-9BF214791FB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41364470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FBEC8"/>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ECD68A36-B24A-47DD-9EE6-B60895AAE2C1}"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619504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20074793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4" y="353348"/>
            <a:ext cx="2082009" cy="625478"/>
          </a:xfrm>
          <a:prstGeom prst="rect">
            <a:avLst/>
          </a:prstGeom>
        </p:spPr>
      </p:pic>
    </p:spTree>
    <p:extLst>
      <p:ext uri="{BB962C8B-B14F-4D97-AF65-F5344CB8AC3E}">
        <p14:creationId xmlns:p14="http://schemas.microsoft.com/office/powerpoint/2010/main" val="1628563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FDF39814-100E-4C13-AD5E-CB322E54701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140941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EF23ACBF-0E94-4051-BCC2-146F98E382FF}"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1701600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96293793-491B-478E-B928-12F89907CA3B}"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628484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7DB59D6A-D1B0-452F-AAC7-0BEB8D063AD2}"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817011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5BA081E-3AF0-42C6-B9C2-907167B2105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470846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7191608-CF1A-4A27-B806-855AC72B1263}"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1303634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03E0B5B-D94C-4A25-B967-4B55F3BA9514}"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347697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CE38DDDA-B45E-4853-9A3E-813A2D5EDFCB}"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037557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ja kuva 2">
    <p:bg>
      <p:bgPr>
        <a:solidFill>
          <a:srgbClr val="C8F0A0"/>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9C05E1CE-E895-4992-9E89-FFBC592FCF40}"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1252954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tx1"/>
                </a:solidFill>
              </a:defRPr>
            </a:lvl1pPr>
          </a:lstStyle>
          <a:p>
            <a:fld id="{44A21343-320E-4F17-A68E-995AD1C35445}"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19061127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C8F0A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B1D09EC7-6D62-4F96-A789-98D4B2629BAA}"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4854590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3683548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3" name="Kuva 42"/>
          <p:cNvPicPr>
            <a:picLocks noChangeAspect="1"/>
          </p:cNvPicPr>
          <p:nvPr userDrawn="1"/>
        </p:nvPicPr>
        <p:blipFill>
          <a:blip r:embed="rId2"/>
          <a:stretch>
            <a:fillRect/>
          </a:stretch>
        </p:blipFill>
        <p:spPr>
          <a:xfrm>
            <a:off x="468764" y="353348"/>
            <a:ext cx="2082009" cy="625478"/>
          </a:xfrm>
          <a:prstGeom prst="rect">
            <a:avLst/>
          </a:prstGeom>
        </p:spPr>
      </p:pic>
    </p:spTree>
    <p:extLst>
      <p:ext uri="{BB962C8B-B14F-4D97-AF65-F5344CB8AC3E}">
        <p14:creationId xmlns:p14="http://schemas.microsoft.com/office/powerpoint/2010/main" val="5148982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2EF601A5-0ADE-4171-9B5E-9EFF40259D5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8991266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84CBB119-E01C-4BCC-B1DC-4BEDEE20C25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520710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D59214F1-BC63-4035-B4CE-E49F27C563F9}"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4922428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A6422D8F-3B8E-4398-8D74-C9D717A02AC1}"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107473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77BE331-3AB2-46B2-8B66-59C5E7A2DABC}"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294969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9746EC2A-A693-4D59-A386-431E50616D0A}"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0100852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76A11872-1C39-49E9-A877-9EA5BCEB860B}"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3563305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3B075C0B-24A1-4076-B8B9-4998257D32A3}"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695747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osto ja kuva 2">
    <p:bg>
      <p:bgPr>
        <a:solidFill>
          <a:srgbClr val="DCE6F5"/>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48C58A6F-8A27-4519-A737-6466829CA24F}"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3048053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tx1"/>
                </a:solidFill>
              </a:defRPr>
            </a:lvl1pPr>
          </a:lstStyle>
          <a:p>
            <a:fld id="{1F0D610E-7165-43DE-A90D-009156B5BE11}"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11706397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DCE6F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8865FF3D-0035-45D8-82D2-E933F08D0B7A}"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823076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2704148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2" name="Kuva 41"/>
          <p:cNvPicPr>
            <a:picLocks noChangeAspect="1"/>
          </p:cNvPicPr>
          <p:nvPr userDrawn="1"/>
        </p:nvPicPr>
        <p:blipFill>
          <a:blip r:embed="rId2"/>
          <a:stretch>
            <a:fillRect/>
          </a:stretch>
        </p:blipFill>
        <p:spPr>
          <a:xfrm>
            <a:off x="468764" y="353348"/>
            <a:ext cx="2082009" cy="625478"/>
          </a:xfrm>
          <a:prstGeom prst="rect">
            <a:avLst/>
          </a:prstGeom>
        </p:spPr>
      </p:pic>
    </p:spTree>
    <p:extLst>
      <p:ext uri="{BB962C8B-B14F-4D97-AF65-F5344CB8AC3E}">
        <p14:creationId xmlns:p14="http://schemas.microsoft.com/office/powerpoint/2010/main" val="1777786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2EF601A5-0ADE-4171-9B5E-9EFF40259D5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8232025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84CBB119-E01C-4BCC-B1DC-4BEDEE20C25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77005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D59214F1-BC63-4035-B4CE-E49F27C563F9}"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4600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91D74923-5137-4CF3-A6F8-0AAD9A28846F}"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r>
              <a:rPr lang="en-GB" dirty="0"/>
              <a:t>Click icon to add picture</a:t>
            </a:r>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6296996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A6422D8F-3B8E-4398-8D74-C9D717A02AC1}"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8279493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77BE331-3AB2-46B2-8B66-59C5E7A2DABC}"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2038171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76A11872-1C39-49E9-A877-9EA5BCEB860B}"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40755424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3B075C0B-24A1-4076-B8B9-4998257D32A3}"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2478751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osto ja kuva 2">
    <p:bg>
      <p:bgPr>
        <a:solidFill>
          <a:srgbClr val="96BEFF"/>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48C58A6F-8A27-4519-A737-6466829CA24F}"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21617114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tx1"/>
                </a:solidFill>
              </a:defRPr>
            </a:lvl1pPr>
          </a:lstStyle>
          <a:p>
            <a:fld id="{1F0D610E-7165-43DE-A90D-009156B5BE11}"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15597908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8865FF3D-0035-45D8-82D2-E933F08D0B7A}"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39140054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spTree>
    <p:extLst>
      <p:ext uri="{BB962C8B-B14F-4D97-AF65-F5344CB8AC3E}">
        <p14:creationId xmlns:p14="http://schemas.microsoft.com/office/powerpoint/2010/main" val="1939738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Otsikkodia YM">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tx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4" y="353348"/>
            <a:ext cx="2082009" cy="625478"/>
          </a:xfrm>
          <a:prstGeom prst="rect">
            <a:avLst/>
          </a:prstGeom>
        </p:spPr>
      </p:pic>
    </p:spTree>
    <p:extLst>
      <p:ext uri="{BB962C8B-B14F-4D97-AF65-F5344CB8AC3E}">
        <p14:creationId xmlns:p14="http://schemas.microsoft.com/office/powerpoint/2010/main" val="9588695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14A5BB08-A493-4104-B945-2F91C62DE24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64573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3FB70021-D940-478B-A132-37107E14BCCE}"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r>
              <a:rPr lang="en-GB" dirty="0"/>
              <a:t>Click icon to add picture</a:t>
            </a:r>
            <a:endParaRPr lang="fi-FI" dirty="0"/>
          </a:p>
        </p:txBody>
      </p:sp>
    </p:spTree>
    <p:extLst>
      <p:ext uri="{BB962C8B-B14F-4D97-AF65-F5344CB8AC3E}">
        <p14:creationId xmlns:p14="http://schemas.microsoft.com/office/powerpoint/2010/main" val="29252849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50018A55-FEFD-48A1-9FA1-957A0E40B539}"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2955977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29BC20F5-E25E-44A6-9FE7-2A907AE38F9B}"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894980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48CA5191-2166-437E-BB05-84C9ACD54842}"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6379514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6869255D-72EC-4815-9ED0-8F5B5743861D}"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24152768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65A4BA6-5ABF-4427-9C23-1ACDC4C98FAF}"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42361023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Nosto j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CD010401-B8E8-4B7C-9508-A3F35044298E}"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1301976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sto ja kuva 2">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tx1"/>
                </a:solidFill>
              </a:defRPr>
            </a:lvl1pPr>
          </a:lstStyle>
          <a:p>
            <a:fld id="{3B19E910-0827-45E5-A68A-15242ADD818C}"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33544281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tx1"/>
                </a:solidFill>
              </a:defRPr>
            </a:lvl1pPr>
          </a:lstStyle>
          <a:p>
            <a:fld id="{4EC06CD5-977B-4681-B125-103611949F43}"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tx1"/>
                </a:solidFill>
              </a:defRPr>
            </a:lvl1pPr>
          </a:lstStyle>
          <a:p>
            <a:fld id="{6ACDE00E-3FBE-42A6-9516-DD8C59D4ADE8}" type="slidenum">
              <a:rPr lang="fi-FI" smtClean="0"/>
              <a:pPr/>
              <a:t>‹#›</a:t>
            </a:fld>
            <a:endParaRPr lang="fi-FI" dirty="0"/>
          </a:p>
        </p:txBody>
      </p:sp>
    </p:spTree>
    <p:extLst>
      <p:ext uri="{BB962C8B-B14F-4D97-AF65-F5344CB8AC3E}">
        <p14:creationId xmlns:p14="http://schemas.microsoft.com/office/powerpoint/2010/main" val="4169490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767DB4-D344-4FE7-A2E3-2C418EC4F8A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1DB22FB-2950-495C-9DDE-FCF25CA2DAE6}"/>
              </a:ext>
            </a:extLst>
          </p:cNvPr>
          <p:cNvSpPr>
            <a:spLocks noGrp="1"/>
          </p:cNvSpPr>
          <p:nvPr>
            <p:ph type="dt" sz="half" idx="10"/>
          </p:nvPr>
        </p:nvSpPr>
        <p:spPr/>
        <p:txBody>
          <a:bodyPr/>
          <a:lstStyle/>
          <a:p>
            <a:fld id="{17AE7380-20EB-409C-B569-903A98D3CBBC}" type="datetime1">
              <a:rPr lang="fi-FI" smtClean="0"/>
              <a:t>7.3.2024</a:t>
            </a:fld>
            <a:endParaRPr lang="fi-FI" dirty="0"/>
          </a:p>
        </p:txBody>
      </p:sp>
      <p:sp>
        <p:nvSpPr>
          <p:cNvPr id="4" name="Alatunnisteen paikkamerkki 3">
            <a:extLst>
              <a:ext uri="{FF2B5EF4-FFF2-40B4-BE49-F238E27FC236}">
                <a16:creationId xmlns:a16="http://schemas.microsoft.com/office/drawing/2014/main" id="{62085A63-D53E-4B17-85D1-CC00F9CDE0DE}"/>
              </a:ext>
            </a:extLst>
          </p:cNvPr>
          <p:cNvSpPr>
            <a:spLocks noGrp="1"/>
          </p:cNvSpPr>
          <p:nvPr>
            <p:ph type="ftr" sz="quarter" idx="11"/>
          </p:nvPr>
        </p:nvSpPr>
        <p:spPr/>
        <p:txBody>
          <a:bodyPr/>
          <a:lstStyle/>
          <a:p>
            <a:r>
              <a:rPr lang="fi-FI" dirty="0"/>
              <a:t>ESITYKSEN NIMI</a:t>
            </a:r>
          </a:p>
        </p:txBody>
      </p:sp>
      <p:sp>
        <p:nvSpPr>
          <p:cNvPr id="5" name="Dian numeron paikkamerkki 4">
            <a:extLst>
              <a:ext uri="{FF2B5EF4-FFF2-40B4-BE49-F238E27FC236}">
                <a16:creationId xmlns:a16="http://schemas.microsoft.com/office/drawing/2014/main" id="{94975E57-544E-4DBD-AB85-D79A8F4DBDFB}"/>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152956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50"/>
            <a:ext cx="5400600" cy="629304"/>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B1820E5A-4E48-4D7E-993B-B44CEA03708B}"/>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AB165811-BC9D-4547-9EAA-628AC40653DF}"/>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1" name="Freeform 6">
              <a:extLst>
                <a:ext uri="{FF2B5EF4-FFF2-40B4-BE49-F238E27FC236}">
                  <a16:creationId xmlns:a16="http://schemas.microsoft.com/office/drawing/2014/main" id="{808D87C8-84B8-475C-BC8C-AB58FCE4D725}"/>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2" name="Freeform 7">
              <a:extLst>
                <a:ext uri="{FF2B5EF4-FFF2-40B4-BE49-F238E27FC236}">
                  <a16:creationId xmlns:a16="http://schemas.microsoft.com/office/drawing/2014/main" id="{957E1F39-3489-4B5C-B8BF-35028DBEE5E4}"/>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3" name="Freeform 8">
              <a:extLst>
                <a:ext uri="{FF2B5EF4-FFF2-40B4-BE49-F238E27FC236}">
                  <a16:creationId xmlns:a16="http://schemas.microsoft.com/office/drawing/2014/main" id="{B118EF3A-ED07-41F6-AE25-3570CDF9F4CA}"/>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4" name="Freeform 9">
              <a:extLst>
                <a:ext uri="{FF2B5EF4-FFF2-40B4-BE49-F238E27FC236}">
                  <a16:creationId xmlns:a16="http://schemas.microsoft.com/office/drawing/2014/main" id="{D3960DDD-22DC-4509-B68C-0E3F1EFA2B0B}"/>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5" name="Freeform 10">
              <a:extLst>
                <a:ext uri="{FF2B5EF4-FFF2-40B4-BE49-F238E27FC236}">
                  <a16:creationId xmlns:a16="http://schemas.microsoft.com/office/drawing/2014/main" id="{AAB8E714-5E23-4BB4-B6DF-DB045D69F04C}"/>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6" name="Freeform 11">
              <a:extLst>
                <a:ext uri="{FF2B5EF4-FFF2-40B4-BE49-F238E27FC236}">
                  <a16:creationId xmlns:a16="http://schemas.microsoft.com/office/drawing/2014/main" id="{A490AD32-C632-4C07-830E-B3536E487B58}"/>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7" name="Freeform 12">
              <a:extLst>
                <a:ext uri="{FF2B5EF4-FFF2-40B4-BE49-F238E27FC236}">
                  <a16:creationId xmlns:a16="http://schemas.microsoft.com/office/drawing/2014/main" id="{962329A1-6E04-4A83-B2C0-760EE98495C2}"/>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8" name="Freeform 13">
              <a:extLst>
                <a:ext uri="{FF2B5EF4-FFF2-40B4-BE49-F238E27FC236}">
                  <a16:creationId xmlns:a16="http://schemas.microsoft.com/office/drawing/2014/main" id="{321F9FBC-826F-4B66-8621-2D3F210C58FE}"/>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19" name="Freeform 14">
              <a:extLst>
                <a:ext uri="{FF2B5EF4-FFF2-40B4-BE49-F238E27FC236}">
                  <a16:creationId xmlns:a16="http://schemas.microsoft.com/office/drawing/2014/main" id="{29389464-9E40-4C7A-86EF-262A3A07ACE6}"/>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0" name="Freeform 15">
              <a:extLst>
                <a:ext uri="{FF2B5EF4-FFF2-40B4-BE49-F238E27FC236}">
                  <a16:creationId xmlns:a16="http://schemas.microsoft.com/office/drawing/2014/main" id="{3C1489E5-50A1-4C0A-9D6B-A80C44DF102A}"/>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1" name="Freeform 16">
              <a:extLst>
                <a:ext uri="{FF2B5EF4-FFF2-40B4-BE49-F238E27FC236}">
                  <a16:creationId xmlns:a16="http://schemas.microsoft.com/office/drawing/2014/main" id="{DFCA8C4B-87C1-4AFA-A123-6093D10591F6}"/>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2" name="Freeform 17">
              <a:extLst>
                <a:ext uri="{FF2B5EF4-FFF2-40B4-BE49-F238E27FC236}">
                  <a16:creationId xmlns:a16="http://schemas.microsoft.com/office/drawing/2014/main" id="{97AF5FAA-9A21-4E7A-8D00-742C8CE9C98E}"/>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3" name="Oval 18">
              <a:extLst>
                <a:ext uri="{FF2B5EF4-FFF2-40B4-BE49-F238E27FC236}">
                  <a16:creationId xmlns:a16="http://schemas.microsoft.com/office/drawing/2014/main" id="{14C97A8A-3F64-4059-9179-F1CE4F1CAE3E}"/>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4" name="Freeform 19">
              <a:extLst>
                <a:ext uri="{FF2B5EF4-FFF2-40B4-BE49-F238E27FC236}">
                  <a16:creationId xmlns:a16="http://schemas.microsoft.com/office/drawing/2014/main" id="{FCE1D5B6-A306-4681-9AB9-E5C4C55580F1}"/>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5" name="Oval 20">
              <a:extLst>
                <a:ext uri="{FF2B5EF4-FFF2-40B4-BE49-F238E27FC236}">
                  <a16:creationId xmlns:a16="http://schemas.microsoft.com/office/drawing/2014/main" id="{7612B080-B196-495F-9663-249CDA99D9BD}"/>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6" name="Freeform 21">
              <a:extLst>
                <a:ext uri="{FF2B5EF4-FFF2-40B4-BE49-F238E27FC236}">
                  <a16:creationId xmlns:a16="http://schemas.microsoft.com/office/drawing/2014/main" id="{AE57FA5B-9731-4665-97EF-CCDB9A28F6B9}"/>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7" name="Freeform 22">
              <a:extLst>
                <a:ext uri="{FF2B5EF4-FFF2-40B4-BE49-F238E27FC236}">
                  <a16:creationId xmlns:a16="http://schemas.microsoft.com/office/drawing/2014/main" id="{2E672817-D742-4C8A-848E-CD7C5428CE0B}"/>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8" name="Freeform 23">
              <a:extLst>
                <a:ext uri="{FF2B5EF4-FFF2-40B4-BE49-F238E27FC236}">
                  <a16:creationId xmlns:a16="http://schemas.microsoft.com/office/drawing/2014/main" id="{11FE47AB-528E-4F31-A9FE-98ABA077EA8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29" name="Freeform 24">
              <a:extLst>
                <a:ext uri="{FF2B5EF4-FFF2-40B4-BE49-F238E27FC236}">
                  <a16:creationId xmlns:a16="http://schemas.microsoft.com/office/drawing/2014/main" id="{77277164-4F5F-44ED-B0D1-6EE51A622CE9}"/>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0" name="Freeform 25">
              <a:extLst>
                <a:ext uri="{FF2B5EF4-FFF2-40B4-BE49-F238E27FC236}">
                  <a16:creationId xmlns:a16="http://schemas.microsoft.com/office/drawing/2014/main" id="{7D95F893-BF9E-4222-B6D1-7A946AD430E7}"/>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1" name="Freeform 26">
              <a:extLst>
                <a:ext uri="{FF2B5EF4-FFF2-40B4-BE49-F238E27FC236}">
                  <a16:creationId xmlns:a16="http://schemas.microsoft.com/office/drawing/2014/main" id="{84373F60-DF77-4461-A2C7-A56DF5CF95F5}"/>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2" name="Freeform 27">
              <a:extLst>
                <a:ext uri="{FF2B5EF4-FFF2-40B4-BE49-F238E27FC236}">
                  <a16:creationId xmlns:a16="http://schemas.microsoft.com/office/drawing/2014/main" id="{E6E53F89-EEE0-42A8-8A6F-DF0EF04235A4}"/>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3" name="Freeform 28">
              <a:extLst>
                <a:ext uri="{FF2B5EF4-FFF2-40B4-BE49-F238E27FC236}">
                  <a16:creationId xmlns:a16="http://schemas.microsoft.com/office/drawing/2014/main" id="{9EAC74CC-7173-4D4D-90DC-CE2FCBF4B3D7}"/>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4" name="Freeform 29">
              <a:extLst>
                <a:ext uri="{FF2B5EF4-FFF2-40B4-BE49-F238E27FC236}">
                  <a16:creationId xmlns:a16="http://schemas.microsoft.com/office/drawing/2014/main" id="{1F0DB8E3-058A-4CB4-B35A-F576BECC75BA}"/>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5" name="Freeform 30">
              <a:extLst>
                <a:ext uri="{FF2B5EF4-FFF2-40B4-BE49-F238E27FC236}">
                  <a16:creationId xmlns:a16="http://schemas.microsoft.com/office/drawing/2014/main" id="{03DC08B7-F029-49C3-89A2-07FD0E8634F1}"/>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6" name="Freeform 31">
              <a:extLst>
                <a:ext uri="{FF2B5EF4-FFF2-40B4-BE49-F238E27FC236}">
                  <a16:creationId xmlns:a16="http://schemas.microsoft.com/office/drawing/2014/main" id="{E2E050AB-4A04-440E-BB79-366ACE0C70B5}"/>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7" name="Freeform 32">
              <a:extLst>
                <a:ext uri="{FF2B5EF4-FFF2-40B4-BE49-F238E27FC236}">
                  <a16:creationId xmlns:a16="http://schemas.microsoft.com/office/drawing/2014/main" id="{9FEBF908-DDAE-4C7C-B5B0-AE0082D395DC}"/>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8" name="Freeform 33">
              <a:extLst>
                <a:ext uri="{FF2B5EF4-FFF2-40B4-BE49-F238E27FC236}">
                  <a16:creationId xmlns:a16="http://schemas.microsoft.com/office/drawing/2014/main" id="{8C69B644-864F-47E4-90A7-B55239DE89E9}"/>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39" name="Freeform 34">
              <a:extLst>
                <a:ext uri="{FF2B5EF4-FFF2-40B4-BE49-F238E27FC236}">
                  <a16:creationId xmlns:a16="http://schemas.microsoft.com/office/drawing/2014/main" id="{E48DA5B3-57B8-454E-A8F5-7445F8F52869}"/>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sp>
          <p:nvSpPr>
            <p:cNvPr id="40" name="Freeform 35">
              <a:extLst>
                <a:ext uri="{FF2B5EF4-FFF2-40B4-BE49-F238E27FC236}">
                  <a16:creationId xmlns:a16="http://schemas.microsoft.com/office/drawing/2014/main" id="{9AA15159-1BBB-490B-BF21-FA1F53851B7A}"/>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solidFill>
                  <a:schemeClr val="bg1"/>
                </a:solidFill>
              </a:endParaRPr>
            </a:p>
          </p:txBody>
        </p:sp>
      </p:grpSp>
    </p:spTree>
    <p:extLst>
      <p:ext uri="{BB962C8B-B14F-4D97-AF65-F5344CB8AC3E}">
        <p14:creationId xmlns:p14="http://schemas.microsoft.com/office/powerpoint/2010/main" val="264328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sto ja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en-GB"/>
              <a:t>Click to edit Master title style</a:t>
            </a:r>
            <a:endParaRPr lang="fi-FI" dirty="0"/>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490F53F-1DF6-4A90-97C7-FD5A41EB7288}"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r>
              <a:rPr lang="en-GB" dirty="0"/>
              <a:t>Click icon to add picture</a:t>
            </a:r>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39921746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Otsikkodia YM">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21D94-43A1-4DCE-9942-1E305B55CBB1}"/>
              </a:ext>
            </a:extLst>
          </p:cNvPr>
          <p:cNvSpPr>
            <a:spLocks noGrp="1"/>
          </p:cNvSpPr>
          <p:nvPr>
            <p:ph type="ctrTitle"/>
          </p:nvPr>
        </p:nvSpPr>
        <p:spPr>
          <a:xfrm>
            <a:off x="5663952" y="1324067"/>
            <a:ext cx="5400600" cy="3494461"/>
          </a:xfrm>
        </p:spPr>
        <p:txBody>
          <a:bodyPr anchor="t" anchorCtr="0"/>
          <a:lstStyle>
            <a:lvl1pPr algn="l">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0CF012B0-7D10-4EC9-BF8F-D61F90FC8260}"/>
              </a:ext>
            </a:extLst>
          </p:cNvPr>
          <p:cNvSpPr>
            <a:spLocks noGrp="1"/>
          </p:cNvSpPr>
          <p:nvPr>
            <p:ph type="subTitle" idx="1"/>
          </p:nvPr>
        </p:nvSpPr>
        <p:spPr>
          <a:xfrm>
            <a:off x="5663952" y="4843649"/>
            <a:ext cx="5400600" cy="630000"/>
          </a:xfrm>
        </p:spPr>
        <p:txBody>
          <a:bodyPr anchor="b" anchorCtr="0">
            <a:normAutofit/>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grpSp>
        <p:nvGrpSpPr>
          <p:cNvPr id="9" name="Ryhmä 8">
            <a:extLst>
              <a:ext uri="{FF2B5EF4-FFF2-40B4-BE49-F238E27FC236}">
                <a16:creationId xmlns:a16="http://schemas.microsoft.com/office/drawing/2014/main" id="{07B59A8C-4ECA-48C1-8E0E-C23A468FF5B5}"/>
              </a:ext>
            </a:extLst>
          </p:cNvPr>
          <p:cNvGrpSpPr/>
          <p:nvPr userDrawn="1"/>
        </p:nvGrpSpPr>
        <p:grpSpPr>
          <a:xfrm>
            <a:off x="1023483" y="1446892"/>
            <a:ext cx="3947447" cy="3970494"/>
            <a:chOff x="2697163" y="9525"/>
            <a:chExt cx="6797675" cy="6837363"/>
          </a:xfrm>
          <a:solidFill>
            <a:schemeClr val="bg1"/>
          </a:solidFill>
        </p:grpSpPr>
        <p:sp>
          <p:nvSpPr>
            <p:cNvPr id="10" name="Freeform 5">
              <a:extLst>
                <a:ext uri="{FF2B5EF4-FFF2-40B4-BE49-F238E27FC236}">
                  <a16:creationId xmlns:a16="http://schemas.microsoft.com/office/drawing/2014/main" id="{009BAF61-2F3A-4CF9-9E3E-311924344207}"/>
                </a:ext>
              </a:extLst>
            </p:cNvPr>
            <p:cNvSpPr>
              <a:spLocks/>
            </p:cNvSpPr>
            <p:nvPr/>
          </p:nvSpPr>
          <p:spPr bwMode="auto">
            <a:xfrm>
              <a:off x="2697163" y="2489200"/>
              <a:ext cx="1778000" cy="1533525"/>
            </a:xfrm>
            <a:custGeom>
              <a:avLst/>
              <a:gdLst>
                <a:gd name="T0" fmla="*/ 2199 w 5742"/>
                <a:gd name="T1" fmla="*/ 4773 h 4958"/>
                <a:gd name="T2" fmla="*/ 2007 w 5742"/>
                <a:gd name="T3" fmla="*/ 4736 h 4958"/>
                <a:gd name="T4" fmla="*/ 1667 w 5742"/>
                <a:gd name="T5" fmla="*/ 4198 h 4958"/>
                <a:gd name="T6" fmla="*/ 1667 w 5742"/>
                <a:gd name="T7" fmla="*/ 2619 h 4958"/>
                <a:gd name="T8" fmla="*/ 4001 w 5742"/>
                <a:gd name="T9" fmla="*/ 2619 h 4958"/>
                <a:gd name="T10" fmla="*/ 4001 w 5742"/>
                <a:gd name="T11" fmla="*/ 4102 h 4958"/>
                <a:gd name="T12" fmla="*/ 3714 w 5742"/>
                <a:gd name="T13" fmla="*/ 4729 h 4958"/>
                <a:gd name="T14" fmla="*/ 3559 w 5742"/>
                <a:gd name="T15" fmla="*/ 4773 h 4958"/>
                <a:gd name="T16" fmla="*/ 3507 w 5742"/>
                <a:gd name="T17" fmla="*/ 4958 h 4958"/>
                <a:gd name="T18" fmla="*/ 5742 w 5742"/>
                <a:gd name="T19" fmla="*/ 4958 h 4958"/>
                <a:gd name="T20" fmla="*/ 5705 w 5742"/>
                <a:gd name="T21" fmla="*/ 4773 h 4958"/>
                <a:gd name="T22" fmla="*/ 5514 w 5742"/>
                <a:gd name="T23" fmla="*/ 4736 h 4958"/>
                <a:gd name="T24" fmla="*/ 5174 w 5742"/>
                <a:gd name="T25" fmla="*/ 4198 h 4958"/>
                <a:gd name="T26" fmla="*/ 5174 w 5742"/>
                <a:gd name="T27" fmla="*/ 694 h 4958"/>
                <a:gd name="T28" fmla="*/ 5447 w 5742"/>
                <a:gd name="T29" fmla="*/ 214 h 4958"/>
                <a:gd name="T30" fmla="*/ 5558 w 5742"/>
                <a:gd name="T31" fmla="*/ 177 h 4958"/>
                <a:gd name="T32" fmla="*/ 5595 w 5742"/>
                <a:gd name="T33" fmla="*/ 0 h 4958"/>
                <a:gd name="T34" fmla="*/ 3610 w 5742"/>
                <a:gd name="T35" fmla="*/ 0 h 4958"/>
                <a:gd name="T36" fmla="*/ 3647 w 5742"/>
                <a:gd name="T37" fmla="*/ 170 h 4958"/>
                <a:gd name="T38" fmla="*/ 3728 w 5742"/>
                <a:gd name="T39" fmla="*/ 207 h 4958"/>
                <a:gd name="T40" fmla="*/ 4001 w 5742"/>
                <a:gd name="T41" fmla="*/ 583 h 4958"/>
                <a:gd name="T42" fmla="*/ 4001 w 5742"/>
                <a:gd name="T43" fmla="*/ 2265 h 4958"/>
                <a:gd name="T44" fmla="*/ 1667 w 5742"/>
                <a:gd name="T45" fmla="*/ 2265 h 4958"/>
                <a:gd name="T46" fmla="*/ 1667 w 5742"/>
                <a:gd name="T47" fmla="*/ 694 h 4958"/>
                <a:gd name="T48" fmla="*/ 1940 w 5742"/>
                <a:gd name="T49" fmla="*/ 214 h 4958"/>
                <a:gd name="T50" fmla="*/ 2051 w 5742"/>
                <a:gd name="T51" fmla="*/ 177 h 4958"/>
                <a:gd name="T52" fmla="*/ 2088 w 5742"/>
                <a:gd name="T53" fmla="*/ 0 h 4958"/>
                <a:gd name="T54" fmla="*/ 103 w 5742"/>
                <a:gd name="T55" fmla="*/ 0 h 4958"/>
                <a:gd name="T56" fmla="*/ 140 w 5742"/>
                <a:gd name="T57" fmla="*/ 170 h 4958"/>
                <a:gd name="T58" fmla="*/ 221 w 5742"/>
                <a:gd name="T59" fmla="*/ 207 h 4958"/>
                <a:gd name="T60" fmla="*/ 494 w 5742"/>
                <a:gd name="T61" fmla="*/ 583 h 4958"/>
                <a:gd name="T62" fmla="*/ 494 w 5742"/>
                <a:gd name="T63" fmla="*/ 4102 h 4958"/>
                <a:gd name="T64" fmla="*/ 207 w 5742"/>
                <a:gd name="T65" fmla="*/ 4729 h 4958"/>
                <a:gd name="T66" fmla="*/ 52 w 5742"/>
                <a:gd name="T67" fmla="*/ 4773 h 4958"/>
                <a:gd name="T68" fmla="*/ 0 w 5742"/>
                <a:gd name="T69" fmla="*/ 4958 h 4958"/>
                <a:gd name="T70" fmla="*/ 2235 w 5742"/>
                <a:gd name="T71" fmla="*/ 4958 h 4958"/>
                <a:gd name="T72" fmla="*/ 2199 w 5742"/>
                <a:gd name="T73" fmla="*/ 4773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42" h="4958">
                  <a:moveTo>
                    <a:pt x="2199" y="4773"/>
                  </a:moveTo>
                  <a:lnTo>
                    <a:pt x="2007" y="4736"/>
                  </a:lnTo>
                  <a:cubicBezTo>
                    <a:pt x="1867" y="4626"/>
                    <a:pt x="1726" y="4522"/>
                    <a:pt x="1667" y="4198"/>
                  </a:cubicBezTo>
                  <a:lnTo>
                    <a:pt x="1667" y="2619"/>
                  </a:lnTo>
                  <a:lnTo>
                    <a:pt x="4001" y="2619"/>
                  </a:lnTo>
                  <a:lnTo>
                    <a:pt x="4001" y="4102"/>
                  </a:lnTo>
                  <a:cubicBezTo>
                    <a:pt x="3964" y="4389"/>
                    <a:pt x="3854" y="4603"/>
                    <a:pt x="3714" y="4729"/>
                  </a:cubicBezTo>
                  <a:lnTo>
                    <a:pt x="3559" y="4773"/>
                  </a:lnTo>
                  <a:lnTo>
                    <a:pt x="3507" y="4958"/>
                  </a:lnTo>
                  <a:lnTo>
                    <a:pt x="5742" y="4958"/>
                  </a:lnTo>
                  <a:lnTo>
                    <a:pt x="5705" y="4773"/>
                  </a:lnTo>
                  <a:lnTo>
                    <a:pt x="5514" y="4736"/>
                  </a:lnTo>
                  <a:cubicBezTo>
                    <a:pt x="5374" y="4626"/>
                    <a:pt x="5233" y="4522"/>
                    <a:pt x="5174" y="4198"/>
                  </a:cubicBezTo>
                  <a:lnTo>
                    <a:pt x="5174" y="694"/>
                  </a:lnTo>
                  <a:cubicBezTo>
                    <a:pt x="5226" y="465"/>
                    <a:pt x="5314" y="317"/>
                    <a:pt x="5447" y="214"/>
                  </a:cubicBezTo>
                  <a:lnTo>
                    <a:pt x="5558" y="177"/>
                  </a:lnTo>
                  <a:lnTo>
                    <a:pt x="5595" y="0"/>
                  </a:lnTo>
                  <a:lnTo>
                    <a:pt x="3610" y="0"/>
                  </a:lnTo>
                  <a:lnTo>
                    <a:pt x="3647" y="170"/>
                  </a:lnTo>
                  <a:lnTo>
                    <a:pt x="3728" y="207"/>
                  </a:lnTo>
                  <a:cubicBezTo>
                    <a:pt x="3839" y="280"/>
                    <a:pt x="3928" y="384"/>
                    <a:pt x="4001" y="583"/>
                  </a:cubicBezTo>
                  <a:lnTo>
                    <a:pt x="4001" y="2265"/>
                  </a:lnTo>
                  <a:lnTo>
                    <a:pt x="1667" y="2265"/>
                  </a:lnTo>
                  <a:lnTo>
                    <a:pt x="1667" y="694"/>
                  </a:lnTo>
                  <a:cubicBezTo>
                    <a:pt x="1719" y="465"/>
                    <a:pt x="1807" y="317"/>
                    <a:pt x="1940" y="214"/>
                  </a:cubicBezTo>
                  <a:lnTo>
                    <a:pt x="2051" y="177"/>
                  </a:lnTo>
                  <a:lnTo>
                    <a:pt x="2088" y="0"/>
                  </a:lnTo>
                  <a:lnTo>
                    <a:pt x="103" y="0"/>
                  </a:lnTo>
                  <a:lnTo>
                    <a:pt x="140" y="170"/>
                  </a:lnTo>
                  <a:lnTo>
                    <a:pt x="221" y="207"/>
                  </a:lnTo>
                  <a:cubicBezTo>
                    <a:pt x="332" y="280"/>
                    <a:pt x="421" y="384"/>
                    <a:pt x="494" y="583"/>
                  </a:cubicBezTo>
                  <a:lnTo>
                    <a:pt x="494" y="4102"/>
                  </a:lnTo>
                  <a:cubicBezTo>
                    <a:pt x="457" y="4389"/>
                    <a:pt x="347" y="4603"/>
                    <a:pt x="207" y="4729"/>
                  </a:cubicBezTo>
                  <a:lnTo>
                    <a:pt x="52" y="4773"/>
                  </a:lnTo>
                  <a:lnTo>
                    <a:pt x="0" y="4958"/>
                  </a:lnTo>
                  <a:lnTo>
                    <a:pt x="2235" y="4958"/>
                  </a:lnTo>
                  <a:lnTo>
                    <a:pt x="2199" y="47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1" name="Freeform 6">
              <a:extLst>
                <a:ext uri="{FF2B5EF4-FFF2-40B4-BE49-F238E27FC236}">
                  <a16:creationId xmlns:a16="http://schemas.microsoft.com/office/drawing/2014/main" id="{EEDA4F5F-2840-43D9-BA18-DD2E89231F74}"/>
                </a:ext>
              </a:extLst>
            </p:cNvPr>
            <p:cNvSpPr>
              <a:spLocks noEditPoints="1"/>
            </p:cNvSpPr>
            <p:nvPr/>
          </p:nvSpPr>
          <p:spPr bwMode="auto">
            <a:xfrm>
              <a:off x="4603750" y="2897188"/>
              <a:ext cx="1141413" cy="1155700"/>
            </a:xfrm>
            <a:custGeom>
              <a:avLst/>
              <a:gdLst>
                <a:gd name="T0" fmla="*/ 1940 w 3688"/>
                <a:gd name="T1" fmla="*/ 0 h 3732"/>
                <a:gd name="T2" fmla="*/ 0 w 3688"/>
                <a:gd name="T3" fmla="*/ 1940 h 3732"/>
                <a:gd name="T4" fmla="*/ 1940 w 3688"/>
                <a:gd name="T5" fmla="*/ 3732 h 3732"/>
                <a:gd name="T6" fmla="*/ 3614 w 3688"/>
                <a:gd name="T7" fmla="*/ 2567 h 3732"/>
                <a:gd name="T8" fmla="*/ 3526 w 3688"/>
                <a:gd name="T9" fmla="*/ 2390 h 3732"/>
                <a:gd name="T10" fmla="*/ 2397 w 3688"/>
                <a:gd name="T11" fmla="*/ 2928 h 3732"/>
                <a:gd name="T12" fmla="*/ 892 w 3688"/>
                <a:gd name="T13" fmla="*/ 1652 h 3732"/>
                <a:gd name="T14" fmla="*/ 3688 w 3688"/>
                <a:gd name="T15" fmla="*/ 1652 h 3732"/>
                <a:gd name="T16" fmla="*/ 1940 w 3688"/>
                <a:gd name="T17" fmla="*/ 0 h 3732"/>
                <a:gd name="T18" fmla="*/ 870 w 3688"/>
                <a:gd name="T19" fmla="*/ 1320 h 3732"/>
                <a:gd name="T20" fmla="*/ 1704 w 3688"/>
                <a:gd name="T21" fmla="*/ 486 h 3732"/>
                <a:gd name="T22" fmla="*/ 2486 w 3688"/>
                <a:gd name="T23" fmla="*/ 1320 h 3732"/>
                <a:gd name="T24" fmla="*/ 870 w 3688"/>
                <a:gd name="T25" fmla="*/ 1320 h 3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8" h="3732">
                  <a:moveTo>
                    <a:pt x="1940" y="0"/>
                  </a:moveTo>
                  <a:cubicBezTo>
                    <a:pt x="826" y="0"/>
                    <a:pt x="0" y="818"/>
                    <a:pt x="0" y="1940"/>
                  </a:cubicBezTo>
                  <a:cubicBezTo>
                    <a:pt x="0" y="3054"/>
                    <a:pt x="826" y="3732"/>
                    <a:pt x="1940" y="3732"/>
                  </a:cubicBezTo>
                  <a:cubicBezTo>
                    <a:pt x="2567" y="3732"/>
                    <a:pt x="3231" y="3341"/>
                    <a:pt x="3614" y="2567"/>
                  </a:cubicBezTo>
                  <a:lnTo>
                    <a:pt x="3526" y="2390"/>
                  </a:lnTo>
                  <a:cubicBezTo>
                    <a:pt x="3275" y="2766"/>
                    <a:pt x="2869" y="2928"/>
                    <a:pt x="2397" y="2928"/>
                  </a:cubicBezTo>
                  <a:cubicBezTo>
                    <a:pt x="1660" y="2928"/>
                    <a:pt x="1018" y="2456"/>
                    <a:pt x="892" y="1652"/>
                  </a:cubicBezTo>
                  <a:lnTo>
                    <a:pt x="3688" y="1652"/>
                  </a:lnTo>
                  <a:cubicBezTo>
                    <a:pt x="3688" y="664"/>
                    <a:pt x="2987" y="0"/>
                    <a:pt x="1940" y="0"/>
                  </a:cubicBezTo>
                  <a:close/>
                  <a:moveTo>
                    <a:pt x="870" y="1320"/>
                  </a:moveTo>
                  <a:cubicBezTo>
                    <a:pt x="892" y="855"/>
                    <a:pt x="1261" y="486"/>
                    <a:pt x="1704" y="486"/>
                  </a:cubicBezTo>
                  <a:cubicBezTo>
                    <a:pt x="2176" y="486"/>
                    <a:pt x="2486" y="818"/>
                    <a:pt x="2486" y="1320"/>
                  </a:cubicBezTo>
                  <a:lnTo>
                    <a:pt x="870" y="1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2" name="Freeform 7">
              <a:extLst>
                <a:ext uri="{FF2B5EF4-FFF2-40B4-BE49-F238E27FC236}">
                  <a16:creationId xmlns:a16="http://schemas.microsoft.com/office/drawing/2014/main" id="{306178CA-CE62-459A-88EF-D40140EB8BE1}"/>
                </a:ext>
              </a:extLst>
            </p:cNvPr>
            <p:cNvSpPr>
              <a:spLocks/>
            </p:cNvSpPr>
            <p:nvPr/>
          </p:nvSpPr>
          <p:spPr bwMode="auto">
            <a:xfrm>
              <a:off x="5880100" y="2265363"/>
              <a:ext cx="646113" cy="1757363"/>
            </a:xfrm>
            <a:custGeom>
              <a:avLst/>
              <a:gdLst>
                <a:gd name="T0" fmla="*/ 2051 w 2088"/>
                <a:gd name="T1" fmla="*/ 5496 h 5681"/>
                <a:gd name="T2" fmla="*/ 1859 w 2088"/>
                <a:gd name="T3" fmla="*/ 5459 h 5681"/>
                <a:gd name="T4" fmla="*/ 1520 w 2088"/>
                <a:gd name="T5" fmla="*/ 4921 h 5681"/>
                <a:gd name="T6" fmla="*/ 1520 w 2088"/>
                <a:gd name="T7" fmla="*/ 0 h 5681"/>
                <a:gd name="T8" fmla="*/ 170 w 2088"/>
                <a:gd name="T9" fmla="*/ 487 h 5681"/>
                <a:gd name="T10" fmla="*/ 96 w 2088"/>
                <a:gd name="T11" fmla="*/ 635 h 5681"/>
                <a:gd name="T12" fmla="*/ 487 w 2088"/>
                <a:gd name="T13" fmla="*/ 1276 h 5681"/>
                <a:gd name="T14" fmla="*/ 487 w 2088"/>
                <a:gd name="T15" fmla="*/ 4832 h 5681"/>
                <a:gd name="T16" fmla="*/ 207 w 2088"/>
                <a:gd name="T17" fmla="*/ 5452 h 5681"/>
                <a:gd name="T18" fmla="*/ 52 w 2088"/>
                <a:gd name="T19" fmla="*/ 5496 h 5681"/>
                <a:gd name="T20" fmla="*/ 0 w 2088"/>
                <a:gd name="T21" fmla="*/ 5681 h 5681"/>
                <a:gd name="T22" fmla="*/ 2088 w 2088"/>
                <a:gd name="T23" fmla="*/ 5681 h 5681"/>
                <a:gd name="T24" fmla="*/ 2051 w 2088"/>
                <a:gd name="T25" fmla="*/ 5496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8" h="5681">
                  <a:moveTo>
                    <a:pt x="2051" y="5496"/>
                  </a:moveTo>
                  <a:lnTo>
                    <a:pt x="1859" y="5459"/>
                  </a:lnTo>
                  <a:cubicBezTo>
                    <a:pt x="1719" y="5349"/>
                    <a:pt x="1579" y="5245"/>
                    <a:pt x="1520" y="4921"/>
                  </a:cubicBezTo>
                  <a:lnTo>
                    <a:pt x="1520" y="0"/>
                  </a:lnTo>
                  <a:cubicBezTo>
                    <a:pt x="1033" y="244"/>
                    <a:pt x="524" y="413"/>
                    <a:pt x="170" y="487"/>
                  </a:cubicBezTo>
                  <a:lnTo>
                    <a:pt x="96" y="635"/>
                  </a:lnTo>
                  <a:cubicBezTo>
                    <a:pt x="303" y="804"/>
                    <a:pt x="428" y="1055"/>
                    <a:pt x="487" y="1276"/>
                  </a:cubicBezTo>
                  <a:lnTo>
                    <a:pt x="487" y="4832"/>
                  </a:lnTo>
                  <a:cubicBezTo>
                    <a:pt x="458" y="5120"/>
                    <a:pt x="347" y="5326"/>
                    <a:pt x="207" y="5452"/>
                  </a:cubicBezTo>
                  <a:lnTo>
                    <a:pt x="52" y="5496"/>
                  </a:lnTo>
                  <a:lnTo>
                    <a:pt x="0" y="5681"/>
                  </a:lnTo>
                  <a:lnTo>
                    <a:pt x="2088" y="5681"/>
                  </a:lnTo>
                  <a:lnTo>
                    <a:pt x="2051" y="54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3" name="Freeform 8">
              <a:extLst>
                <a:ext uri="{FF2B5EF4-FFF2-40B4-BE49-F238E27FC236}">
                  <a16:creationId xmlns:a16="http://schemas.microsoft.com/office/drawing/2014/main" id="{397C92E0-80E1-4DC3-A26E-577FD6B1221C}"/>
                </a:ext>
              </a:extLst>
            </p:cNvPr>
            <p:cNvSpPr>
              <a:spLocks/>
            </p:cNvSpPr>
            <p:nvPr/>
          </p:nvSpPr>
          <p:spPr bwMode="auto">
            <a:xfrm>
              <a:off x="6683375" y="2897188"/>
              <a:ext cx="1997075" cy="1125538"/>
            </a:xfrm>
            <a:custGeom>
              <a:avLst/>
              <a:gdLst>
                <a:gd name="T0" fmla="*/ 4581 w 6448"/>
                <a:gd name="T1" fmla="*/ 3408 h 3637"/>
                <a:gd name="T2" fmla="*/ 4426 w 6448"/>
                <a:gd name="T3" fmla="*/ 3452 h 3637"/>
                <a:gd name="T4" fmla="*/ 4375 w 6448"/>
                <a:gd name="T5" fmla="*/ 3637 h 3637"/>
                <a:gd name="T6" fmla="*/ 6448 w 6448"/>
                <a:gd name="T7" fmla="*/ 3637 h 3637"/>
                <a:gd name="T8" fmla="*/ 6411 w 6448"/>
                <a:gd name="T9" fmla="*/ 3452 h 3637"/>
                <a:gd name="T10" fmla="*/ 6219 w 6448"/>
                <a:gd name="T11" fmla="*/ 3415 h 3637"/>
                <a:gd name="T12" fmla="*/ 5879 w 6448"/>
                <a:gd name="T13" fmla="*/ 2877 h 3637"/>
                <a:gd name="T14" fmla="*/ 5953 w 6448"/>
                <a:gd name="T15" fmla="*/ 1114 h 3637"/>
                <a:gd name="T16" fmla="*/ 4928 w 6448"/>
                <a:gd name="T17" fmla="*/ 0 h 3637"/>
                <a:gd name="T18" fmla="*/ 3674 w 6448"/>
                <a:gd name="T19" fmla="*/ 671 h 3637"/>
                <a:gd name="T20" fmla="*/ 2707 w 6448"/>
                <a:gd name="T21" fmla="*/ 0 h 3637"/>
                <a:gd name="T22" fmla="*/ 1520 w 6448"/>
                <a:gd name="T23" fmla="*/ 649 h 3637"/>
                <a:gd name="T24" fmla="*/ 1320 w 6448"/>
                <a:gd name="T25" fmla="*/ 14 h 3637"/>
                <a:gd name="T26" fmla="*/ 147 w 6448"/>
                <a:gd name="T27" fmla="*/ 516 h 3637"/>
                <a:gd name="T28" fmla="*/ 118 w 6448"/>
                <a:gd name="T29" fmla="*/ 612 h 3637"/>
                <a:gd name="T30" fmla="*/ 494 w 6448"/>
                <a:gd name="T31" fmla="*/ 1519 h 3637"/>
                <a:gd name="T32" fmla="*/ 494 w 6448"/>
                <a:gd name="T33" fmla="*/ 2781 h 3637"/>
                <a:gd name="T34" fmla="*/ 206 w 6448"/>
                <a:gd name="T35" fmla="*/ 3408 h 3637"/>
                <a:gd name="T36" fmla="*/ 52 w 6448"/>
                <a:gd name="T37" fmla="*/ 3452 h 3637"/>
                <a:gd name="T38" fmla="*/ 0 w 6448"/>
                <a:gd name="T39" fmla="*/ 3637 h 3637"/>
                <a:gd name="T40" fmla="*/ 2088 w 6448"/>
                <a:gd name="T41" fmla="*/ 3637 h 3637"/>
                <a:gd name="T42" fmla="*/ 2051 w 6448"/>
                <a:gd name="T43" fmla="*/ 3452 h 3637"/>
                <a:gd name="T44" fmla="*/ 1859 w 6448"/>
                <a:gd name="T45" fmla="*/ 3415 h 3637"/>
                <a:gd name="T46" fmla="*/ 1520 w 6448"/>
                <a:gd name="T47" fmla="*/ 2877 h 3637"/>
                <a:gd name="T48" fmla="*/ 1520 w 6448"/>
                <a:gd name="T49" fmla="*/ 1209 h 3637"/>
                <a:gd name="T50" fmla="*/ 2139 w 6448"/>
                <a:gd name="T51" fmla="*/ 678 h 3637"/>
                <a:gd name="T52" fmla="*/ 2648 w 6448"/>
                <a:gd name="T53" fmla="*/ 1364 h 3637"/>
                <a:gd name="T54" fmla="*/ 2648 w 6448"/>
                <a:gd name="T55" fmla="*/ 2781 h 3637"/>
                <a:gd name="T56" fmla="*/ 2361 w 6448"/>
                <a:gd name="T57" fmla="*/ 3408 h 3637"/>
                <a:gd name="T58" fmla="*/ 2206 w 6448"/>
                <a:gd name="T59" fmla="*/ 3452 h 3637"/>
                <a:gd name="T60" fmla="*/ 2154 w 6448"/>
                <a:gd name="T61" fmla="*/ 3637 h 3637"/>
                <a:gd name="T62" fmla="*/ 4227 w 6448"/>
                <a:gd name="T63" fmla="*/ 3637 h 3637"/>
                <a:gd name="T64" fmla="*/ 4190 w 6448"/>
                <a:gd name="T65" fmla="*/ 3452 h 3637"/>
                <a:gd name="T66" fmla="*/ 3998 w 6448"/>
                <a:gd name="T67" fmla="*/ 3415 h 3637"/>
                <a:gd name="T68" fmla="*/ 3659 w 6448"/>
                <a:gd name="T69" fmla="*/ 2877 h 3637"/>
                <a:gd name="T70" fmla="*/ 3733 w 6448"/>
                <a:gd name="T71" fmla="*/ 1261 h 3637"/>
                <a:gd name="T72" fmla="*/ 4360 w 6448"/>
                <a:gd name="T73" fmla="*/ 678 h 3637"/>
                <a:gd name="T74" fmla="*/ 4869 w 6448"/>
                <a:gd name="T75" fmla="*/ 1364 h 3637"/>
                <a:gd name="T76" fmla="*/ 4869 w 6448"/>
                <a:gd name="T77" fmla="*/ 2781 h 3637"/>
                <a:gd name="T78" fmla="*/ 4581 w 6448"/>
                <a:gd name="T79" fmla="*/ 3408 h 3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48" h="3637">
                  <a:moveTo>
                    <a:pt x="4581" y="3408"/>
                  </a:moveTo>
                  <a:lnTo>
                    <a:pt x="4426" y="3452"/>
                  </a:lnTo>
                  <a:lnTo>
                    <a:pt x="4375" y="3637"/>
                  </a:lnTo>
                  <a:lnTo>
                    <a:pt x="6448" y="3637"/>
                  </a:lnTo>
                  <a:lnTo>
                    <a:pt x="6411" y="3452"/>
                  </a:lnTo>
                  <a:lnTo>
                    <a:pt x="6219" y="3415"/>
                  </a:lnTo>
                  <a:cubicBezTo>
                    <a:pt x="6079" y="3305"/>
                    <a:pt x="5938" y="3201"/>
                    <a:pt x="5879" y="2877"/>
                  </a:cubicBezTo>
                  <a:cubicBezTo>
                    <a:pt x="5879" y="1859"/>
                    <a:pt x="5953" y="1600"/>
                    <a:pt x="5953" y="1114"/>
                  </a:cubicBezTo>
                  <a:cubicBezTo>
                    <a:pt x="5953" y="376"/>
                    <a:pt x="5562" y="0"/>
                    <a:pt x="4928" y="0"/>
                  </a:cubicBezTo>
                  <a:cubicBezTo>
                    <a:pt x="4212" y="0"/>
                    <a:pt x="4168" y="516"/>
                    <a:pt x="3674" y="671"/>
                  </a:cubicBezTo>
                  <a:cubicBezTo>
                    <a:pt x="3541" y="228"/>
                    <a:pt x="3202" y="0"/>
                    <a:pt x="2707" y="0"/>
                  </a:cubicBezTo>
                  <a:cubicBezTo>
                    <a:pt x="2029" y="0"/>
                    <a:pt x="1955" y="464"/>
                    <a:pt x="1520" y="649"/>
                  </a:cubicBezTo>
                  <a:lnTo>
                    <a:pt x="1320" y="14"/>
                  </a:lnTo>
                  <a:cubicBezTo>
                    <a:pt x="959" y="258"/>
                    <a:pt x="509" y="420"/>
                    <a:pt x="147" y="516"/>
                  </a:cubicBezTo>
                  <a:lnTo>
                    <a:pt x="118" y="612"/>
                  </a:lnTo>
                  <a:cubicBezTo>
                    <a:pt x="361" y="811"/>
                    <a:pt x="494" y="1158"/>
                    <a:pt x="494" y="1519"/>
                  </a:cubicBezTo>
                  <a:lnTo>
                    <a:pt x="494" y="2781"/>
                  </a:lnTo>
                  <a:cubicBezTo>
                    <a:pt x="457" y="3068"/>
                    <a:pt x="347" y="3282"/>
                    <a:pt x="206" y="3408"/>
                  </a:cubicBezTo>
                  <a:lnTo>
                    <a:pt x="52" y="3452"/>
                  </a:lnTo>
                  <a:lnTo>
                    <a:pt x="0" y="3637"/>
                  </a:lnTo>
                  <a:lnTo>
                    <a:pt x="2088" y="3637"/>
                  </a:lnTo>
                  <a:lnTo>
                    <a:pt x="2051" y="3452"/>
                  </a:lnTo>
                  <a:lnTo>
                    <a:pt x="1859" y="3415"/>
                  </a:lnTo>
                  <a:cubicBezTo>
                    <a:pt x="1719" y="3305"/>
                    <a:pt x="1579" y="3201"/>
                    <a:pt x="1520" y="2877"/>
                  </a:cubicBezTo>
                  <a:lnTo>
                    <a:pt x="1520" y="1209"/>
                  </a:lnTo>
                  <a:cubicBezTo>
                    <a:pt x="1593" y="877"/>
                    <a:pt x="1852" y="678"/>
                    <a:pt x="2139" y="678"/>
                  </a:cubicBezTo>
                  <a:cubicBezTo>
                    <a:pt x="2471" y="678"/>
                    <a:pt x="2648" y="995"/>
                    <a:pt x="2648" y="1364"/>
                  </a:cubicBezTo>
                  <a:lnTo>
                    <a:pt x="2648" y="2781"/>
                  </a:lnTo>
                  <a:cubicBezTo>
                    <a:pt x="2611" y="3068"/>
                    <a:pt x="2501" y="3282"/>
                    <a:pt x="2361" y="3408"/>
                  </a:cubicBezTo>
                  <a:lnTo>
                    <a:pt x="2206" y="3452"/>
                  </a:lnTo>
                  <a:lnTo>
                    <a:pt x="2154" y="3637"/>
                  </a:lnTo>
                  <a:lnTo>
                    <a:pt x="4227" y="3637"/>
                  </a:lnTo>
                  <a:lnTo>
                    <a:pt x="4190" y="3452"/>
                  </a:lnTo>
                  <a:lnTo>
                    <a:pt x="3998" y="3415"/>
                  </a:lnTo>
                  <a:cubicBezTo>
                    <a:pt x="3858" y="3305"/>
                    <a:pt x="3718" y="3201"/>
                    <a:pt x="3659" y="2877"/>
                  </a:cubicBezTo>
                  <a:cubicBezTo>
                    <a:pt x="3659" y="1969"/>
                    <a:pt x="3718" y="1667"/>
                    <a:pt x="3733" y="1261"/>
                  </a:cubicBezTo>
                  <a:cubicBezTo>
                    <a:pt x="3792" y="892"/>
                    <a:pt x="4057" y="678"/>
                    <a:pt x="4360" y="678"/>
                  </a:cubicBezTo>
                  <a:cubicBezTo>
                    <a:pt x="4692" y="678"/>
                    <a:pt x="4869" y="995"/>
                    <a:pt x="4869" y="1364"/>
                  </a:cubicBezTo>
                  <a:lnTo>
                    <a:pt x="4869" y="2781"/>
                  </a:lnTo>
                  <a:cubicBezTo>
                    <a:pt x="4832" y="3068"/>
                    <a:pt x="4721" y="3282"/>
                    <a:pt x="4581" y="34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4" name="Freeform 9">
              <a:extLst>
                <a:ext uri="{FF2B5EF4-FFF2-40B4-BE49-F238E27FC236}">
                  <a16:creationId xmlns:a16="http://schemas.microsoft.com/office/drawing/2014/main" id="{58A8C6F8-DEC3-4956-8431-5986CFDBB0D3}"/>
                </a:ext>
              </a:extLst>
            </p:cNvPr>
            <p:cNvSpPr>
              <a:spLocks/>
            </p:cNvSpPr>
            <p:nvPr/>
          </p:nvSpPr>
          <p:spPr bwMode="auto">
            <a:xfrm>
              <a:off x="8923338" y="2454275"/>
              <a:ext cx="495300" cy="333375"/>
            </a:xfrm>
            <a:custGeom>
              <a:avLst/>
              <a:gdLst>
                <a:gd name="T0" fmla="*/ 811 w 1600"/>
                <a:gd name="T1" fmla="*/ 1077 h 1077"/>
                <a:gd name="T2" fmla="*/ 1600 w 1600"/>
                <a:gd name="T3" fmla="*/ 532 h 1077"/>
                <a:gd name="T4" fmla="*/ 811 w 1600"/>
                <a:gd name="T5" fmla="*/ 0 h 1077"/>
                <a:gd name="T6" fmla="*/ 0 w 1600"/>
                <a:gd name="T7" fmla="*/ 532 h 1077"/>
                <a:gd name="T8" fmla="*/ 811 w 1600"/>
                <a:gd name="T9" fmla="*/ 1077 h 1077"/>
              </a:gdLst>
              <a:ahLst/>
              <a:cxnLst>
                <a:cxn ang="0">
                  <a:pos x="T0" y="T1"/>
                </a:cxn>
                <a:cxn ang="0">
                  <a:pos x="T2" y="T3"/>
                </a:cxn>
                <a:cxn ang="0">
                  <a:pos x="T4" y="T5"/>
                </a:cxn>
                <a:cxn ang="0">
                  <a:pos x="T6" y="T7"/>
                </a:cxn>
                <a:cxn ang="0">
                  <a:pos x="T8" y="T9"/>
                </a:cxn>
              </a:cxnLst>
              <a:rect l="0" t="0" r="r" b="b"/>
              <a:pathLst>
                <a:path w="1600" h="1077">
                  <a:moveTo>
                    <a:pt x="811" y="1077"/>
                  </a:moveTo>
                  <a:lnTo>
                    <a:pt x="1600" y="532"/>
                  </a:lnTo>
                  <a:lnTo>
                    <a:pt x="811" y="0"/>
                  </a:lnTo>
                  <a:lnTo>
                    <a:pt x="0" y="532"/>
                  </a:lnTo>
                  <a:cubicBezTo>
                    <a:pt x="140" y="775"/>
                    <a:pt x="523" y="1026"/>
                    <a:pt x="811" y="10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5" name="Freeform 10">
              <a:extLst>
                <a:ext uri="{FF2B5EF4-FFF2-40B4-BE49-F238E27FC236}">
                  <a16:creationId xmlns:a16="http://schemas.microsoft.com/office/drawing/2014/main" id="{82F33B90-4E3E-4331-B539-D0B1340B2139}"/>
                </a:ext>
              </a:extLst>
            </p:cNvPr>
            <p:cNvSpPr>
              <a:spLocks/>
            </p:cNvSpPr>
            <p:nvPr/>
          </p:nvSpPr>
          <p:spPr bwMode="auto">
            <a:xfrm>
              <a:off x="8848725" y="2901950"/>
              <a:ext cx="646113" cy="1120775"/>
            </a:xfrm>
            <a:custGeom>
              <a:avLst/>
              <a:gdLst>
                <a:gd name="T0" fmla="*/ 1520 w 2088"/>
                <a:gd name="T1" fmla="*/ 2863 h 3622"/>
                <a:gd name="T2" fmla="*/ 1520 w 2088"/>
                <a:gd name="T3" fmla="*/ 856 h 3622"/>
                <a:gd name="T4" fmla="*/ 1535 w 2088"/>
                <a:gd name="T5" fmla="*/ 679 h 3622"/>
                <a:gd name="T6" fmla="*/ 1321 w 2088"/>
                <a:gd name="T7" fmla="*/ 0 h 3622"/>
                <a:gd name="T8" fmla="*/ 148 w 2088"/>
                <a:gd name="T9" fmla="*/ 502 h 3622"/>
                <a:gd name="T10" fmla="*/ 118 w 2088"/>
                <a:gd name="T11" fmla="*/ 598 h 3622"/>
                <a:gd name="T12" fmla="*/ 494 w 2088"/>
                <a:gd name="T13" fmla="*/ 1505 h 3622"/>
                <a:gd name="T14" fmla="*/ 494 w 2088"/>
                <a:gd name="T15" fmla="*/ 2767 h 3622"/>
                <a:gd name="T16" fmla="*/ 207 w 2088"/>
                <a:gd name="T17" fmla="*/ 3394 h 3622"/>
                <a:gd name="T18" fmla="*/ 52 w 2088"/>
                <a:gd name="T19" fmla="*/ 3438 h 3622"/>
                <a:gd name="T20" fmla="*/ 0 w 2088"/>
                <a:gd name="T21" fmla="*/ 3622 h 3622"/>
                <a:gd name="T22" fmla="*/ 2088 w 2088"/>
                <a:gd name="T23" fmla="*/ 3622 h 3622"/>
                <a:gd name="T24" fmla="*/ 2051 w 2088"/>
                <a:gd name="T25" fmla="*/ 3438 h 3622"/>
                <a:gd name="T26" fmla="*/ 1859 w 2088"/>
                <a:gd name="T27" fmla="*/ 3401 h 3622"/>
                <a:gd name="T28" fmla="*/ 1520 w 2088"/>
                <a:gd name="T29" fmla="*/ 2863 h 3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88" h="3622">
                  <a:moveTo>
                    <a:pt x="1520" y="2863"/>
                  </a:moveTo>
                  <a:lnTo>
                    <a:pt x="1520" y="856"/>
                  </a:lnTo>
                  <a:lnTo>
                    <a:pt x="1535" y="679"/>
                  </a:lnTo>
                  <a:lnTo>
                    <a:pt x="1321" y="0"/>
                  </a:lnTo>
                  <a:cubicBezTo>
                    <a:pt x="959" y="244"/>
                    <a:pt x="509" y="406"/>
                    <a:pt x="148" y="502"/>
                  </a:cubicBezTo>
                  <a:lnTo>
                    <a:pt x="118" y="598"/>
                  </a:lnTo>
                  <a:cubicBezTo>
                    <a:pt x="362" y="797"/>
                    <a:pt x="494" y="1144"/>
                    <a:pt x="494" y="1505"/>
                  </a:cubicBezTo>
                  <a:lnTo>
                    <a:pt x="494" y="2767"/>
                  </a:lnTo>
                  <a:cubicBezTo>
                    <a:pt x="457" y="3054"/>
                    <a:pt x="347" y="3268"/>
                    <a:pt x="207" y="3394"/>
                  </a:cubicBezTo>
                  <a:lnTo>
                    <a:pt x="52" y="3438"/>
                  </a:lnTo>
                  <a:lnTo>
                    <a:pt x="0" y="3622"/>
                  </a:lnTo>
                  <a:lnTo>
                    <a:pt x="2088" y="3622"/>
                  </a:lnTo>
                  <a:lnTo>
                    <a:pt x="2051" y="3438"/>
                  </a:lnTo>
                  <a:lnTo>
                    <a:pt x="1859" y="3401"/>
                  </a:lnTo>
                  <a:cubicBezTo>
                    <a:pt x="1719" y="3290"/>
                    <a:pt x="1579" y="3187"/>
                    <a:pt x="1520" y="28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6" name="Freeform 11">
              <a:extLst>
                <a:ext uri="{FF2B5EF4-FFF2-40B4-BE49-F238E27FC236}">
                  <a16:creationId xmlns:a16="http://schemas.microsoft.com/office/drawing/2014/main" id="{565D63F7-81DF-48DE-AD41-93980B9DF901}"/>
                </a:ext>
              </a:extLst>
            </p:cNvPr>
            <p:cNvSpPr>
              <a:spLocks/>
            </p:cNvSpPr>
            <p:nvPr/>
          </p:nvSpPr>
          <p:spPr bwMode="auto">
            <a:xfrm>
              <a:off x="4291013" y="4351338"/>
              <a:ext cx="2719388" cy="2495550"/>
            </a:xfrm>
            <a:custGeom>
              <a:avLst/>
              <a:gdLst>
                <a:gd name="T0" fmla="*/ 4355 w 8788"/>
                <a:gd name="T1" fmla="*/ 6015 h 8064"/>
                <a:gd name="T2" fmla="*/ 4598 w 8788"/>
                <a:gd name="T3" fmla="*/ 4787 h 8064"/>
                <a:gd name="T4" fmla="*/ 4766 w 8788"/>
                <a:gd name="T5" fmla="*/ 4787 h 8064"/>
                <a:gd name="T6" fmla="*/ 6653 w 8788"/>
                <a:gd name="T7" fmla="*/ 3620 h 8064"/>
                <a:gd name="T8" fmla="*/ 7022 w 8788"/>
                <a:gd name="T9" fmla="*/ 2612 h 8064"/>
                <a:gd name="T10" fmla="*/ 6850 w 8788"/>
                <a:gd name="T11" fmla="*/ 1443 h 8064"/>
                <a:gd name="T12" fmla="*/ 7072 w 8788"/>
                <a:gd name="T13" fmla="*/ 966 h 8064"/>
                <a:gd name="T14" fmla="*/ 8754 w 8788"/>
                <a:gd name="T15" fmla="*/ 915 h 8064"/>
                <a:gd name="T16" fmla="*/ 8788 w 8788"/>
                <a:gd name="T17" fmla="*/ 816 h 8064"/>
                <a:gd name="T18" fmla="*/ 7400 w 8788"/>
                <a:gd name="T19" fmla="*/ 508 h 8064"/>
                <a:gd name="T20" fmla="*/ 7003 w 8788"/>
                <a:gd name="T21" fmla="*/ 152 h 8064"/>
                <a:gd name="T22" fmla="*/ 6151 w 8788"/>
                <a:gd name="T23" fmla="*/ 281 h 8064"/>
                <a:gd name="T24" fmla="*/ 5997 w 8788"/>
                <a:gd name="T25" fmla="*/ 1000 h 8064"/>
                <a:gd name="T26" fmla="*/ 5886 w 8788"/>
                <a:gd name="T27" fmla="*/ 1598 h 8064"/>
                <a:gd name="T28" fmla="*/ 5361 w 8788"/>
                <a:gd name="T29" fmla="*/ 1935 h 8064"/>
                <a:gd name="T30" fmla="*/ 3152 w 8788"/>
                <a:gd name="T31" fmla="*/ 2184 h 8064"/>
                <a:gd name="T32" fmla="*/ 1481 w 8788"/>
                <a:gd name="T33" fmla="*/ 3046 h 8064"/>
                <a:gd name="T34" fmla="*/ 827 w 8788"/>
                <a:gd name="T35" fmla="*/ 3345 h 8064"/>
                <a:gd name="T36" fmla="*/ 0 w 8788"/>
                <a:gd name="T37" fmla="*/ 3412 h 8064"/>
                <a:gd name="T38" fmla="*/ 91 w 8788"/>
                <a:gd name="T39" fmla="*/ 3653 h 8064"/>
                <a:gd name="T40" fmla="*/ 91 w 8788"/>
                <a:gd name="T41" fmla="*/ 4105 h 8064"/>
                <a:gd name="T42" fmla="*/ 726 w 8788"/>
                <a:gd name="T43" fmla="*/ 3900 h 8064"/>
                <a:gd name="T44" fmla="*/ 2277 w 8788"/>
                <a:gd name="T45" fmla="*/ 4397 h 8064"/>
                <a:gd name="T46" fmla="*/ 3285 w 8788"/>
                <a:gd name="T47" fmla="*/ 4739 h 8064"/>
                <a:gd name="T48" fmla="*/ 2790 w 8788"/>
                <a:gd name="T49" fmla="*/ 5612 h 8064"/>
                <a:gd name="T50" fmla="*/ 3252 w 8788"/>
                <a:gd name="T51" fmla="*/ 7737 h 8064"/>
                <a:gd name="T52" fmla="*/ 3564 w 8788"/>
                <a:gd name="T53" fmla="*/ 7839 h 8064"/>
                <a:gd name="T54" fmla="*/ 4729 w 8788"/>
                <a:gd name="T55" fmla="*/ 8045 h 8064"/>
                <a:gd name="T56" fmla="*/ 4874 w 8788"/>
                <a:gd name="T57" fmla="*/ 7837 h 8064"/>
                <a:gd name="T58" fmla="*/ 3508 w 8788"/>
                <a:gd name="T59" fmla="*/ 7526 h 8064"/>
                <a:gd name="T60" fmla="*/ 3133 w 8788"/>
                <a:gd name="T61" fmla="*/ 5600 h 8064"/>
                <a:gd name="T62" fmla="*/ 3668 w 8788"/>
                <a:gd name="T63" fmla="*/ 4794 h 8064"/>
                <a:gd name="T64" fmla="*/ 4204 w 8788"/>
                <a:gd name="T65" fmla="*/ 4790 h 8064"/>
                <a:gd name="T66" fmla="*/ 4011 w 8788"/>
                <a:gd name="T67" fmla="*/ 6096 h 8064"/>
                <a:gd name="T68" fmla="*/ 5597 w 8788"/>
                <a:gd name="T69" fmla="*/ 8064 h 8064"/>
                <a:gd name="T70" fmla="*/ 5953 w 8788"/>
                <a:gd name="T71" fmla="*/ 8048 h 8064"/>
                <a:gd name="T72" fmla="*/ 7078 w 8788"/>
                <a:gd name="T73" fmla="*/ 8005 h 8064"/>
                <a:gd name="T74" fmla="*/ 7241 w 8788"/>
                <a:gd name="T75" fmla="*/ 7789 h 8064"/>
                <a:gd name="T76" fmla="*/ 5732 w 8788"/>
                <a:gd name="T77" fmla="*/ 7753 h 8064"/>
                <a:gd name="T78" fmla="*/ 4355 w 8788"/>
                <a:gd name="T79" fmla="*/ 6015 h 8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88" h="8064">
                  <a:moveTo>
                    <a:pt x="4355" y="6015"/>
                  </a:moveTo>
                  <a:lnTo>
                    <a:pt x="4598" y="4787"/>
                  </a:lnTo>
                  <a:lnTo>
                    <a:pt x="4766" y="4787"/>
                  </a:lnTo>
                  <a:cubicBezTo>
                    <a:pt x="4766" y="4787"/>
                    <a:pt x="6005" y="4635"/>
                    <a:pt x="6653" y="3620"/>
                  </a:cubicBezTo>
                  <a:cubicBezTo>
                    <a:pt x="6804" y="3385"/>
                    <a:pt x="7015" y="3104"/>
                    <a:pt x="7022" y="2612"/>
                  </a:cubicBezTo>
                  <a:cubicBezTo>
                    <a:pt x="7029" y="2087"/>
                    <a:pt x="6850" y="1443"/>
                    <a:pt x="6850" y="1443"/>
                  </a:cubicBezTo>
                  <a:cubicBezTo>
                    <a:pt x="6850" y="1443"/>
                    <a:pt x="6859" y="1046"/>
                    <a:pt x="7072" y="966"/>
                  </a:cubicBezTo>
                  <a:cubicBezTo>
                    <a:pt x="7284" y="885"/>
                    <a:pt x="8754" y="915"/>
                    <a:pt x="8754" y="915"/>
                  </a:cubicBezTo>
                  <a:lnTo>
                    <a:pt x="8788" y="816"/>
                  </a:lnTo>
                  <a:lnTo>
                    <a:pt x="7400" y="508"/>
                  </a:lnTo>
                  <a:lnTo>
                    <a:pt x="7003" y="152"/>
                  </a:lnTo>
                  <a:cubicBezTo>
                    <a:pt x="7003" y="152"/>
                    <a:pt x="6399" y="0"/>
                    <a:pt x="6151" y="281"/>
                  </a:cubicBezTo>
                  <a:cubicBezTo>
                    <a:pt x="5943" y="515"/>
                    <a:pt x="5997" y="1000"/>
                    <a:pt x="5997" y="1000"/>
                  </a:cubicBezTo>
                  <a:cubicBezTo>
                    <a:pt x="5997" y="1000"/>
                    <a:pt x="6002" y="1366"/>
                    <a:pt x="5886" y="1598"/>
                  </a:cubicBezTo>
                  <a:cubicBezTo>
                    <a:pt x="5786" y="1796"/>
                    <a:pt x="5361" y="1935"/>
                    <a:pt x="5361" y="1935"/>
                  </a:cubicBezTo>
                  <a:cubicBezTo>
                    <a:pt x="5361" y="1935"/>
                    <a:pt x="4057" y="1853"/>
                    <a:pt x="3152" y="2184"/>
                  </a:cubicBezTo>
                  <a:cubicBezTo>
                    <a:pt x="2310" y="2492"/>
                    <a:pt x="1481" y="3046"/>
                    <a:pt x="1481" y="3046"/>
                  </a:cubicBezTo>
                  <a:lnTo>
                    <a:pt x="827" y="3345"/>
                  </a:lnTo>
                  <a:lnTo>
                    <a:pt x="0" y="3412"/>
                  </a:lnTo>
                  <a:lnTo>
                    <a:pt x="91" y="3653"/>
                  </a:lnTo>
                  <a:lnTo>
                    <a:pt x="91" y="4105"/>
                  </a:lnTo>
                  <a:lnTo>
                    <a:pt x="726" y="3900"/>
                  </a:lnTo>
                  <a:cubicBezTo>
                    <a:pt x="726" y="3900"/>
                    <a:pt x="2034" y="4292"/>
                    <a:pt x="2277" y="4397"/>
                  </a:cubicBezTo>
                  <a:cubicBezTo>
                    <a:pt x="2463" y="4478"/>
                    <a:pt x="2969" y="4653"/>
                    <a:pt x="3285" y="4739"/>
                  </a:cubicBezTo>
                  <a:lnTo>
                    <a:pt x="2790" y="5612"/>
                  </a:lnTo>
                  <a:lnTo>
                    <a:pt x="3252" y="7737"/>
                  </a:lnTo>
                  <a:lnTo>
                    <a:pt x="3564" y="7839"/>
                  </a:lnTo>
                  <a:lnTo>
                    <a:pt x="4729" y="8045"/>
                  </a:lnTo>
                  <a:lnTo>
                    <a:pt x="4874" y="7837"/>
                  </a:lnTo>
                  <a:lnTo>
                    <a:pt x="3508" y="7526"/>
                  </a:lnTo>
                  <a:lnTo>
                    <a:pt x="3133" y="5600"/>
                  </a:lnTo>
                  <a:lnTo>
                    <a:pt x="3668" y="4794"/>
                  </a:lnTo>
                  <a:cubicBezTo>
                    <a:pt x="3834" y="4797"/>
                    <a:pt x="4058" y="4793"/>
                    <a:pt x="4204" y="4790"/>
                  </a:cubicBezTo>
                  <a:lnTo>
                    <a:pt x="4011" y="6096"/>
                  </a:lnTo>
                  <a:lnTo>
                    <a:pt x="5597" y="8064"/>
                  </a:lnTo>
                  <a:lnTo>
                    <a:pt x="5953" y="8048"/>
                  </a:lnTo>
                  <a:lnTo>
                    <a:pt x="7078" y="8005"/>
                  </a:lnTo>
                  <a:lnTo>
                    <a:pt x="7241" y="7789"/>
                  </a:lnTo>
                  <a:lnTo>
                    <a:pt x="5732" y="7753"/>
                  </a:lnTo>
                  <a:lnTo>
                    <a:pt x="4355" y="60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7" name="Freeform 12">
              <a:extLst>
                <a:ext uri="{FF2B5EF4-FFF2-40B4-BE49-F238E27FC236}">
                  <a16:creationId xmlns:a16="http://schemas.microsoft.com/office/drawing/2014/main" id="{188434E0-810F-4764-8184-6F866876EFB9}"/>
                </a:ext>
              </a:extLst>
            </p:cNvPr>
            <p:cNvSpPr>
              <a:spLocks/>
            </p:cNvSpPr>
            <p:nvPr/>
          </p:nvSpPr>
          <p:spPr bwMode="auto">
            <a:xfrm>
              <a:off x="6926263" y="149225"/>
              <a:ext cx="788988" cy="1944688"/>
            </a:xfrm>
            <a:custGeom>
              <a:avLst/>
              <a:gdLst>
                <a:gd name="T0" fmla="*/ 233 w 2550"/>
                <a:gd name="T1" fmla="*/ 1687 h 6285"/>
                <a:gd name="T2" fmla="*/ 292 w 2550"/>
                <a:gd name="T3" fmla="*/ 1972 h 6285"/>
                <a:gd name="T4" fmla="*/ 758 w 2550"/>
                <a:gd name="T5" fmla="*/ 2705 h 6285"/>
                <a:gd name="T6" fmla="*/ 1298 w 2550"/>
                <a:gd name="T7" fmla="*/ 4057 h 6285"/>
                <a:gd name="T8" fmla="*/ 1804 w 2550"/>
                <a:gd name="T9" fmla="*/ 4733 h 6285"/>
                <a:gd name="T10" fmla="*/ 1997 w 2550"/>
                <a:gd name="T11" fmla="*/ 5586 h 6285"/>
                <a:gd name="T12" fmla="*/ 2122 w 2550"/>
                <a:gd name="T13" fmla="*/ 6285 h 6285"/>
                <a:gd name="T14" fmla="*/ 2534 w 2550"/>
                <a:gd name="T15" fmla="*/ 6094 h 6285"/>
                <a:gd name="T16" fmla="*/ 2439 w 2550"/>
                <a:gd name="T17" fmla="*/ 5689 h 6285"/>
                <a:gd name="T18" fmla="*/ 2138 w 2550"/>
                <a:gd name="T19" fmla="*/ 4427 h 6285"/>
                <a:gd name="T20" fmla="*/ 1643 w 2550"/>
                <a:gd name="T21" fmla="*/ 3754 h 6285"/>
                <a:gd name="T22" fmla="*/ 1204 w 2550"/>
                <a:gd name="T23" fmla="*/ 2585 h 6285"/>
                <a:gd name="T24" fmla="*/ 1196 w 2550"/>
                <a:gd name="T25" fmla="*/ 2538 h 6285"/>
                <a:gd name="T26" fmla="*/ 725 w 2550"/>
                <a:gd name="T27" fmla="*/ 1796 h 6285"/>
                <a:gd name="T28" fmla="*/ 677 w 2550"/>
                <a:gd name="T29" fmla="*/ 1564 h 6285"/>
                <a:gd name="T30" fmla="*/ 512 w 2550"/>
                <a:gd name="T31" fmla="*/ 67 h 6285"/>
                <a:gd name="T32" fmla="*/ 0 w 2550"/>
                <a:gd name="T33" fmla="*/ 905 h 6285"/>
                <a:gd name="T34" fmla="*/ 233 w 2550"/>
                <a:gd name="T35" fmla="*/ 1687 h 6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50" h="6285">
                  <a:moveTo>
                    <a:pt x="233" y="1687"/>
                  </a:moveTo>
                  <a:lnTo>
                    <a:pt x="292" y="1972"/>
                  </a:lnTo>
                  <a:lnTo>
                    <a:pt x="758" y="2705"/>
                  </a:lnTo>
                  <a:cubicBezTo>
                    <a:pt x="794" y="2905"/>
                    <a:pt x="947" y="3657"/>
                    <a:pt x="1298" y="4057"/>
                  </a:cubicBezTo>
                  <a:cubicBezTo>
                    <a:pt x="1308" y="4076"/>
                    <a:pt x="1450" y="4348"/>
                    <a:pt x="1804" y="4733"/>
                  </a:cubicBezTo>
                  <a:cubicBezTo>
                    <a:pt x="2075" y="5030"/>
                    <a:pt x="2041" y="5395"/>
                    <a:pt x="1997" y="5586"/>
                  </a:cubicBezTo>
                  <a:cubicBezTo>
                    <a:pt x="1927" y="5887"/>
                    <a:pt x="2080" y="6192"/>
                    <a:pt x="2122" y="6285"/>
                  </a:cubicBezTo>
                  <a:lnTo>
                    <a:pt x="2534" y="6094"/>
                  </a:lnTo>
                  <a:cubicBezTo>
                    <a:pt x="2443" y="5895"/>
                    <a:pt x="2416" y="5786"/>
                    <a:pt x="2439" y="5689"/>
                  </a:cubicBezTo>
                  <a:cubicBezTo>
                    <a:pt x="2503" y="5411"/>
                    <a:pt x="2550" y="4877"/>
                    <a:pt x="2138" y="4427"/>
                  </a:cubicBezTo>
                  <a:cubicBezTo>
                    <a:pt x="1822" y="4081"/>
                    <a:pt x="1646" y="3758"/>
                    <a:pt x="1643" y="3754"/>
                  </a:cubicBezTo>
                  <a:cubicBezTo>
                    <a:pt x="1386" y="3461"/>
                    <a:pt x="1239" y="2811"/>
                    <a:pt x="1204" y="2585"/>
                  </a:cubicBezTo>
                  <a:lnTo>
                    <a:pt x="1196" y="2538"/>
                  </a:lnTo>
                  <a:lnTo>
                    <a:pt x="725" y="1796"/>
                  </a:lnTo>
                  <a:lnTo>
                    <a:pt x="677" y="1564"/>
                  </a:lnTo>
                  <a:cubicBezTo>
                    <a:pt x="969" y="1180"/>
                    <a:pt x="1124" y="214"/>
                    <a:pt x="512" y="67"/>
                  </a:cubicBezTo>
                  <a:cubicBezTo>
                    <a:pt x="234" y="0"/>
                    <a:pt x="0" y="440"/>
                    <a:pt x="0" y="905"/>
                  </a:cubicBezTo>
                  <a:cubicBezTo>
                    <a:pt x="0" y="1256"/>
                    <a:pt x="43" y="1578"/>
                    <a:pt x="233" y="16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8" name="Freeform 13">
              <a:extLst>
                <a:ext uri="{FF2B5EF4-FFF2-40B4-BE49-F238E27FC236}">
                  <a16:creationId xmlns:a16="http://schemas.microsoft.com/office/drawing/2014/main" id="{B5DDEF57-6E16-4163-8DD0-FDC382755BC6}"/>
                </a:ext>
              </a:extLst>
            </p:cNvPr>
            <p:cNvSpPr>
              <a:spLocks/>
            </p:cNvSpPr>
            <p:nvPr/>
          </p:nvSpPr>
          <p:spPr bwMode="auto">
            <a:xfrm>
              <a:off x="4716463" y="284163"/>
              <a:ext cx="339725" cy="327025"/>
            </a:xfrm>
            <a:custGeom>
              <a:avLst/>
              <a:gdLst>
                <a:gd name="T0" fmla="*/ 528 w 1100"/>
                <a:gd name="T1" fmla="*/ 1056 h 1056"/>
                <a:gd name="T2" fmla="*/ 1057 w 1100"/>
                <a:gd name="T3" fmla="*/ 528 h 1056"/>
                <a:gd name="T4" fmla="*/ 528 w 1100"/>
                <a:gd name="T5" fmla="*/ 0 h 1056"/>
                <a:gd name="T6" fmla="*/ 0 w 1100"/>
                <a:gd name="T7" fmla="*/ 528 h 1056"/>
                <a:gd name="T8" fmla="*/ 528 w 1100"/>
                <a:gd name="T9" fmla="*/ 1056 h 1056"/>
              </a:gdLst>
              <a:ahLst/>
              <a:cxnLst>
                <a:cxn ang="0">
                  <a:pos x="T0" y="T1"/>
                </a:cxn>
                <a:cxn ang="0">
                  <a:pos x="T2" y="T3"/>
                </a:cxn>
                <a:cxn ang="0">
                  <a:pos x="T4" y="T5"/>
                </a:cxn>
                <a:cxn ang="0">
                  <a:pos x="T6" y="T7"/>
                </a:cxn>
                <a:cxn ang="0">
                  <a:pos x="T8" y="T9"/>
                </a:cxn>
              </a:cxnLst>
              <a:rect l="0" t="0" r="r" b="b"/>
              <a:pathLst>
                <a:path w="1100" h="1056">
                  <a:moveTo>
                    <a:pt x="528" y="1056"/>
                  </a:moveTo>
                  <a:cubicBezTo>
                    <a:pt x="820" y="1056"/>
                    <a:pt x="980" y="1034"/>
                    <a:pt x="1057" y="528"/>
                  </a:cubicBezTo>
                  <a:cubicBezTo>
                    <a:pt x="1100" y="240"/>
                    <a:pt x="820" y="0"/>
                    <a:pt x="528" y="0"/>
                  </a:cubicBezTo>
                  <a:cubicBezTo>
                    <a:pt x="237" y="0"/>
                    <a:pt x="0" y="237"/>
                    <a:pt x="0" y="528"/>
                  </a:cubicBezTo>
                  <a:cubicBezTo>
                    <a:pt x="0" y="820"/>
                    <a:pt x="237" y="1056"/>
                    <a:pt x="528" y="10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19" name="Freeform 14">
              <a:extLst>
                <a:ext uri="{FF2B5EF4-FFF2-40B4-BE49-F238E27FC236}">
                  <a16:creationId xmlns:a16="http://schemas.microsoft.com/office/drawing/2014/main" id="{9EE2218B-B814-443C-A3C3-0DE38E841AAA}"/>
                </a:ext>
              </a:extLst>
            </p:cNvPr>
            <p:cNvSpPr>
              <a:spLocks/>
            </p:cNvSpPr>
            <p:nvPr/>
          </p:nvSpPr>
          <p:spPr bwMode="auto">
            <a:xfrm>
              <a:off x="5113338" y="127000"/>
              <a:ext cx="174625" cy="168275"/>
            </a:xfrm>
            <a:custGeom>
              <a:avLst/>
              <a:gdLst>
                <a:gd name="T0" fmla="*/ 273 w 566"/>
                <a:gd name="T1" fmla="*/ 546 h 546"/>
                <a:gd name="T2" fmla="*/ 545 w 566"/>
                <a:gd name="T3" fmla="*/ 273 h 546"/>
                <a:gd name="T4" fmla="*/ 273 w 566"/>
                <a:gd name="T5" fmla="*/ 0 h 546"/>
                <a:gd name="T6" fmla="*/ 0 w 566"/>
                <a:gd name="T7" fmla="*/ 273 h 546"/>
                <a:gd name="T8" fmla="*/ 273 w 566"/>
                <a:gd name="T9" fmla="*/ 546 h 546"/>
              </a:gdLst>
              <a:ahLst/>
              <a:cxnLst>
                <a:cxn ang="0">
                  <a:pos x="T0" y="T1"/>
                </a:cxn>
                <a:cxn ang="0">
                  <a:pos x="T2" y="T3"/>
                </a:cxn>
                <a:cxn ang="0">
                  <a:pos x="T4" y="T5"/>
                </a:cxn>
                <a:cxn ang="0">
                  <a:pos x="T6" y="T7"/>
                </a:cxn>
                <a:cxn ang="0">
                  <a:pos x="T8" y="T9"/>
                </a:cxn>
              </a:cxnLst>
              <a:rect l="0" t="0" r="r" b="b"/>
              <a:pathLst>
                <a:path w="566" h="546">
                  <a:moveTo>
                    <a:pt x="273" y="546"/>
                  </a:moveTo>
                  <a:cubicBezTo>
                    <a:pt x="423" y="546"/>
                    <a:pt x="534" y="423"/>
                    <a:pt x="545" y="273"/>
                  </a:cubicBezTo>
                  <a:cubicBezTo>
                    <a:pt x="566" y="0"/>
                    <a:pt x="423" y="0"/>
                    <a:pt x="273" y="0"/>
                  </a:cubicBezTo>
                  <a:cubicBezTo>
                    <a:pt x="122" y="0"/>
                    <a:pt x="0" y="123"/>
                    <a:pt x="0" y="273"/>
                  </a:cubicBezTo>
                  <a:cubicBezTo>
                    <a:pt x="0" y="424"/>
                    <a:pt x="122" y="546"/>
                    <a:pt x="273" y="5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0" name="Freeform 15">
              <a:extLst>
                <a:ext uri="{FF2B5EF4-FFF2-40B4-BE49-F238E27FC236}">
                  <a16:creationId xmlns:a16="http://schemas.microsoft.com/office/drawing/2014/main" id="{052D1C05-CA70-4346-A3B1-96D591B435CB}"/>
                </a:ext>
              </a:extLst>
            </p:cNvPr>
            <p:cNvSpPr>
              <a:spLocks/>
            </p:cNvSpPr>
            <p:nvPr/>
          </p:nvSpPr>
          <p:spPr bwMode="auto">
            <a:xfrm>
              <a:off x="4987925" y="835025"/>
              <a:ext cx="231775" cy="257175"/>
            </a:xfrm>
            <a:custGeom>
              <a:avLst/>
              <a:gdLst>
                <a:gd name="T0" fmla="*/ 0 w 747"/>
                <a:gd name="T1" fmla="*/ 455 h 829"/>
                <a:gd name="T2" fmla="*/ 374 w 747"/>
                <a:gd name="T3" fmla="*/ 829 h 829"/>
                <a:gd name="T4" fmla="*/ 747 w 747"/>
                <a:gd name="T5" fmla="*/ 455 h 829"/>
                <a:gd name="T6" fmla="*/ 374 w 747"/>
                <a:gd name="T7" fmla="*/ 0 h 829"/>
                <a:gd name="T8" fmla="*/ 0 w 747"/>
                <a:gd name="T9" fmla="*/ 455 h 829"/>
              </a:gdLst>
              <a:ahLst/>
              <a:cxnLst>
                <a:cxn ang="0">
                  <a:pos x="T0" y="T1"/>
                </a:cxn>
                <a:cxn ang="0">
                  <a:pos x="T2" y="T3"/>
                </a:cxn>
                <a:cxn ang="0">
                  <a:pos x="T4" y="T5"/>
                </a:cxn>
                <a:cxn ang="0">
                  <a:pos x="T6" y="T7"/>
                </a:cxn>
                <a:cxn ang="0">
                  <a:pos x="T8" y="T9"/>
                </a:cxn>
              </a:cxnLst>
              <a:rect l="0" t="0" r="r" b="b"/>
              <a:pathLst>
                <a:path w="747" h="829">
                  <a:moveTo>
                    <a:pt x="0" y="455"/>
                  </a:moveTo>
                  <a:cubicBezTo>
                    <a:pt x="0" y="661"/>
                    <a:pt x="167" y="829"/>
                    <a:pt x="374" y="829"/>
                  </a:cubicBezTo>
                  <a:cubicBezTo>
                    <a:pt x="580" y="829"/>
                    <a:pt x="747" y="661"/>
                    <a:pt x="747" y="455"/>
                  </a:cubicBezTo>
                  <a:cubicBezTo>
                    <a:pt x="747" y="249"/>
                    <a:pt x="580" y="0"/>
                    <a:pt x="374" y="0"/>
                  </a:cubicBezTo>
                  <a:cubicBezTo>
                    <a:pt x="81" y="0"/>
                    <a:pt x="0" y="249"/>
                    <a:pt x="0" y="4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1" name="Freeform 16">
              <a:extLst>
                <a:ext uri="{FF2B5EF4-FFF2-40B4-BE49-F238E27FC236}">
                  <a16:creationId xmlns:a16="http://schemas.microsoft.com/office/drawing/2014/main" id="{939F7F17-D27A-4F0D-B529-F6C6F68C3890}"/>
                </a:ext>
              </a:extLst>
            </p:cNvPr>
            <p:cNvSpPr>
              <a:spLocks/>
            </p:cNvSpPr>
            <p:nvPr/>
          </p:nvSpPr>
          <p:spPr bwMode="auto">
            <a:xfrm>
              <a:off x="5238750" y="482600"/>
              <a:ext cx="403225" cy="349250"/>
            </a:xfrm>
            <a:custGeom>
              <a:avLst/>
              <a:gdLst>
                <a:gd name="T0" fmla="*/ 0 w 1302"/>
                <a:gd name="T1" fmla="*/ 482 h 1125"/>
                <a:gd name="T2" fmla="*/ 700 w 1302"/>
                <a:gd name="T3" fmla="*/ 1125 h 1125"/>
                <a:gd name="T4" fmla="*/ 1302 w 1302"/>
                <a:gd name="T5" fmla="*/ 482 h 1125"/>
                <a:gd name="T6" fmla="*/ 651 w 1302"/>
                <a:gd name="T7" fmla="*/ 0 h 1125"/>
                <a:gd name="T8" fmla="*/ 0 w 1302"/>
                <a:gd name="T9" fmla="*/ 482 h 1125"/>
              </a:gdLst>
              <a:ahLst/>
              <a:cxnLst>
                <a:cxn ang="0">
                  <a:pos x="T0" y="T1"/>
                </a:cxn>
                <a:cxn ang="0">
                  <a:pos x="T2" y="T3"/>
                </a:cxn>
                <a:cxn ang="0">
                  <a:pos x="T4" y="T5"/>
                </a:cxn>
                <a:cxn ang="0">
                  <a:pos x="T6" y="T7"/>
                </a:cxn>
                <a:cxn ang="0">
                  <a:pos x="T8" y="T9"/>
                </a:cxn>
              </a:cxnLst>
              <a:rect l="0" t="0" r="r" b="b"/>
              <a:pathLst>
                <a:path w="1302" h="1125">
                  <a:moveTo>
                    <a:pt x="0" y="482"/>
                  </a:moveTo>
                  <a:cubicBezTo>
                    <a:pt x="0" y="749"/>
                    <a:pt x="129" y="1125"/>
                    <a:pt x="700" y="1125"/>
                  </a:cubicBezTo>
                  <a:cubicBezTo>
                    <a:pt x="1060" y="1125"/>
                    <a:pt x="1302" y="749"/>
                    <a:pt x="1302" y="482"/>
                  </a:cubicBezTo>
                  <a:cubicBezTo>
                    <a:pt x="1302" y="216"/>
                    <a:pt x="1011" y="0"/>
                    <a:pt x="651" y="0"/>
                  </a:cubicBezTo>
                  <a:cubicBezTo>
                    <a:pt x="291" y="0"/>
                    <a:pt x="0" y="216"/>
                    <a:pt x="0" y="4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2" name="Freeform 17">
              <a:extLst>
                <a:ext uri="{FF2B5EF4-FFF2-40B4-BE49-F238E27FC236}">
                  <a16:creationId xmlns:a16="http://schemas.microsoft.com/office/drawing/2014/main" id="{766DE2AD-36C9-4838-AF60-3D0A0178EBCA}"/>
                </a:ext>
              </a:extLst>
            </p:cNvPr>
            <p:cNvSpPr>
              <a:spLocks/>
            </p:cNvSpPr>
            <p:nvPr/>
          </p:nvSpPr>
          <p:spPr bwMode="auto">
            <a:xfrm>
              <a:off x="5419725" y="250825"/>
              <a:ext cx="136525" cy="153988"/>
            </a:xfrm>
            <a:custGeom>
              <a:avLst/>
              <a:gdLst>
                <a:gd name="T0" fmla="*/ 220 w 441"/>
                <a:gd name="T1" fmla="*/ 441 h 501"/>
                <a:gd name="T2" fmla="*/ 441 w 441"/>
                <a:gd name="T3" fmla="*/ 221 h 501"/>
                <a:gd name="T4" fmla="*/ 220 w 441"/>
                <a:gd name="T5" fmla="*/ 0 h 501"/>
                <a:gd name="T6" fmla="*/ 0 w 441"/>
                <a:gd name="T7" fmla="*/ 221 h 501"/>
                <a:gd name="T8" fmla="*/ 220 w 441"/>
                <a:gd name="T9" fmla="*/ 441 h 501"/>
              </a:gdLst>
              <a:ahLst/>
              <a:cxnLst>
                <a:cxn ang="0">
                  <a:pos x="T0" y="T1"/>
                </a:cxn>
                <a:cxn ang="0">
                  <a:pos x="T2" y="T3"/>
                </a:cxn>
                <a:cxn ang="0">
                  <a:pos x="T4" y="T5"/>
                </a:cxn>
                <a:cxn ang="0">
                  <a:pos x="T6" y="T7"/>
                </a:cxn>
                <a:cxn ang="0">
                  <a:pos x="T8" y="T9"/>
                </a:cxn>
              </a:cxnLst>
              <a:rect l="0" t="0" r="r" b="b"/>
              <a:pathLst>
                <a:path w="441" h="501">
                  <a:moveTo>
                    <a:pt x="220" y="441"/>
                  </a:moveTo>
                  <a:cubicBezTo>
                    <a:pt x="335" y="402"/>
                    <a:pt x="441" y="342"/>
                    <a:pt x="441" y="221"/>
                  </a:cubicBezTo>
                  <a:cubicBezTo>
                    <a:pt x="441" y="99"/>
                    <a:pt x="342" y="0"/>
                    <a:pt x="220" y="0"/>
                  </a:cubicBezTo>
                  <a:cubicBezTo>
                    <a:pt x="99" y="0"/>
                    <a:pt x="0" y="99"/>
                    <a:pt x="0" y="221"/>
                  </a:cubicBezTo>
                  <a:cubicBezTo>
                    <a:pt x="0" y="342"/>
                    <a:pt x="44" y="501"/>
                    <a:pt x="220" y="4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3" name="Oval 18">
              <a:extLst>
                <a:ext uri="{FF2B5EF4-FFF2-40B4-BE49-F238E27FC236}">
                  <a16:creationId xmlns:a16="http://schemas.microsoft.com/office/drawing/2014/main" id="{DE884900-FE66-4333-9706-BDF30FF5F839}"/>
                </a:ext>
              </a:extLst>
            </p:cNvPr>
            <p:cNvSpPr>
              <a:spLocks noChangeArrowheads="1"/>
            </p:cNvSpPr>
            <p:nvPr/>
          </p:nvSpPr>
          <p:spPr bwMode="auto">
            <a:xfrm>
              <a:off x="5413375" y="989013"/>
              <a:ext cx="266700" cy="2381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4" name="Freeform 19">
              <a:extLst>
                <a:ext uri="{FF2B5EF4-FFF2-40B4-BE49-F238E27FC236}">
                  <a16:creationId xmlns:a16="http://schemas.microsoft.com/office/drawing/2014/main" id="{95587080-B22F-451B-B2C0-CD1E0FFDE4AD}"/>
                </a:ext>
              </a:extLst>
            </p:cNvPr>
            <p:cNvSpPr>
              <a:spLocks/>
            </p:cNvSpPr>
            <p:nvPr/>
          </p:nvSpPr>
          <p:spPr bwMode="auto">
            <a:xfrm>
              <a:off x="5778500" y="814388"/>
              <a:ext cx="138113" cy="152400"/>
            </a:xfrm>
            <a:custGeom>
              <a:avLst/>
              <a:gdLst>
                <a:gd name="T0" fmla="*/ 223 w 445"/>
                <a:gd name="T1" fmla="*/ 51 h 496"/>
                <a:gd name="T2" fmla="*/ 0 w 445"/>
                <a:gd name="T3" fmla="*/ 274 h 496"/>
                <a:gd name="T4" fmla="*/ 223 w 445"/>
                <a:gd name="T5" fmla="*/ 496 h 496"/>
                <a:gd name="T6" fmla="*/ 445 w 445"/>
                <a:gd name="T7" fmla="*/ 274 h 496"/>
                <a:gd name="T8" fmla="*/ 223 w 445"/>
                <a:gd name="T9" fmla="*/ 51 h 496"/>
              </a:gdLst>
              <a:ahLst/>
              <a:cxnLst>
                <a:cxn ang="0">
                  <a:pos x="T0" y="T1"/>
                </a:cxn>
                <a:cxn ang="0">
                  <a:pos x="T2" y="T3"/>
                </a:cxn>
                <a:cxn ang="0">
                  <a:pos x="T4" y="T5"/>
                </a:cxn>
                <a:cxn ang="0">
                  <a:pos x="T6" y="T7"/>
                </a:cxn>
                <a:cxn ang="0">
                  <a:pos x="T8" y="T9"/>
                </a:cxn>
              </a:cxnLst>
              <a:rect l="0" t="0" r="r" b="b"/>
              <a:pathLst>
                <a:path w="445" h="496">
                  <a:moveTo>
                    <a:pt x="223" y="51"/>
                  </a:moveTo>
                  <a:cubicBezTo>
                    <a:pt x="107" y="92"/>
                    <a:pt x="0" y="151"/>
                    <a:pt x="0" y="274"/>
                  </a:cubicBezTo>
                  <a:cubicBezTo>
                    <a:pt x="0" y="396"/>
                    <a:pt x="100" y="496"/>
                    <a:pt x="223" y="496"/>
                  </a:cubicBezTo>
                  <a:cubicBezTo>
                    <a:pt x="346" y="496"/>
                    <a:pt x="445" y="396"/>
                    <a:pt x="445" y="274"/>
                  </a:cubicBezTo>
                  <a:cubicBezTo>
                    <a:pt x="445" y="151"/>
                    <a:pt x="367" y="0"/>
                    <a:pt x="223"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5" name="Oval 20">
              <a:extLst>
                <a:ext uri="{FF2B5EF4-FFF2-40B4-BE49-F238E27FC236}">
                  <a16:creationId xmlns:a16="http://schemas.microsoft.com/office/drawing/2014/main" id="{622DA074-74F5-4DE9-B93A-BF19EA8B612E}"/>
                </a:ext>
              </a:extLst>
            </p:cNvPr>
            <p:cNvSpPr>
              <a:spLocks noChangeArrowheads="1"/>
            </p:cNvSpPr>
            <p:nvPr/>
          </p:nvSpPr>
          <p:spPr bwMode="auto">
            <a:xfrm>
              <a:off x="5895975" y="1073150"/>
              <a:ext cx="333375" cy="2905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6" name="Freeform 21">
              <a:extLst>
                <a:ext uri="{FF2B5EF4-FFF2-40B4-BE49-F238E27FC236}">
                  <a16:creationId xmlns:a16="http://schemas.microsoft.com/office/drawing/2014/main" id="{03238CB4-8206-4A38-BFFC-A5FE409597E6}"/>
                </a:ext>
              </a:extLst>
            </p:cNvPr>
            <p:cNvSpPr>
              <a:spLocks/>
            </p:cNvSpPr>
            <p:nvPr/>
          </p:nvSpPr>
          <p:spPr bwMode="auto">
            <a:xfrm>
              <a:off x="3946525" y="457200"/>
              <a:ext cx="960438" cy="1375186"/>
            </a:xfrm>
            <a:custGeom>
              <a:avLst/>
              <a:gdLst>
                <a:gd name="T0" fmla="*/ 1336 w 3102"/>
                <a:gd name="T1" fmla="*/ 4443 h 4462"/>
                <a:gd name="T2" fmla="*/ 2356 w 3102"/>
                <a:gd name="T3" fmla="*/ 3890 h 4462"/>
                <a:gd name="T4" fmla="*/ 3102 w 3102"/>
                <a:gd name="T5" fmla="*/ 2928 h 4462"/>
                <a:gd name="T6" fmla="*/ 2807 w 3102"/>
                <a:gd name="T7" fmla="*/ 2452 h 4462"/>
                <a:gd name="T8" fmla="*/ 2688 w 3102"/>
                <a:gd name="T9" fmla="*/ 1303 h 4462"/>
                <a:gd name="T10" fmla="*/ 1611 w 3102"/>
                <a:gd name="T11" fmla="*/ 0 h 4462"/>
                <a:gd name="T12" fmla="*/ 1309 w 3102"/>
                <a:gd name="T13" fmla="*/ 282 h 4462"/>
                <a:gd name="T14" fmla="*/ 830 w 3102"/>
                <a:gd name="T15" fmla="*/ 1419 h 4462"/>
                <a:gd name="T16" fmla="*/ 1529 w 3102"/>
                <a:gd name="T17" fmla="*/ 2588 h 4462"/>
                <a:gd name="T18" fmla="*/ 232 w 3102"/>
                <a:gd name="T19" fmla="*/ 2306 h 4462"/>
                <a:gd name="T20" fmla="*/ 0 w 3102"/>
                <a:gd name="T21" fmla="*/ 2928 h 4462"/>
                <a:gd name="T22" fmla="*/ 362 w 3102"/>
                <a:gd name="T23" fmla="*/ 4167 h 4462"/>
                <a:gd name="T24" fmla="*/ 1336 w 3102"/>
                <a:gd name="T25" fmla="*/ 4443 h 4462"/>
                <a:gd name="connsiteX0" fmla="*/ 4307 w 10000"/>
                <a:gd name="connsiteY0" fmla="*/ 9957 h 9957"/>
                <a:gd name="connsiteX1" fmla="*/ 7595 w 10000"/>
                <a:gd name="connsiteY1" fmla="*/ 8718 h 9957"/>
                <a:gd name="connsiteX2" fmla="*/ 8872 w 10000"/>
                <a:gd name="connsiteY2" fmla="*/ 7484 h 9957"/>
                <a:gd name="connsiteX3" fmla="*/ 10000 w 10000"/>
                <a:gd name="connsiteY3" fmla="*/ 6562 h 9957"/>
                <a:gd name="connsiteX4" fmla="*/ 9049 w 10000"/>
                <a:gd name="connsiteY4" fmla="*/ 5495 h 9957"/>
                <a:gd name="connsiteX5" fmla="*/ 8665 w 10000"/>
                <a:gd name="connsiteY5" fmla="*/ 2920 h 9957"/>
                <a:gd name="connsiteX6" fmla="*/ 5193 w 10000"/>
                <a:gd name="connsiteY6" fmla="*/ 0 h 9957"/>
                <a:gd name="connsiteX7" fmla="*/ 4220 w 10000"/>
                <a:gd name="connsiteY7" fmla="*/ 632 h 9957"/>
                <a:gd name="connsiteX8" fmla="*/ 2676 w 10000"/>
                <a:gd name="connsiteY8" fmla="*/ 3180 h 9957"/>
                <a:gd name="connsiteX9" fmla="*/ 4929 w 10000"/>
                <a:gd name="connsiteY9" fmla="*/ 5800 h 9957"/>
                <a:gd name="connsiteX10" fmla="*/ 748 w 10000"/>
                <a:gd name="connsiteY10" fmla="*/ 5168 h 9957"/>
                <a:gd name="connsiteX11" fmla="*/ 0 w 10000"/>
                <a:gd name="connsiteY11" fmla="*/ 6562 h 9957"/>
                <a:gd name="connsiteX12" fmla="*/ 1167 w 10000"/>
                <a:gd name="connsiteY12" fmla="*/ 9339 h 9957"/>
                <a:gd name="connsiteX13" fmla="*/ 4307 w 10000"/>
                <a:gd name="connsiteY13" fmla="*/ 9957 h 9957"/>
                <a:gd name="connsiteX0" fmla="*/ 4307 w 10000"/>
                <a:gd name="connsiteY0" fmla="*/ 10000 h 10000"/>
                <a:gd name="connsiteX1" fmla="*/ 7595 w 10000"/>
                <a:gd name="connsiteY1" fmla="*/ 8756 h 10000"/>
                <a:gd name="connsiteX2" fmla="*/ 9286 w 10000"/>
                <a:gd name="connsiteY2" fmla="*/ 7863 h 10000"/>
                <a:gd name="connsiteX3" fmla="*/ 10000 w 10000"/>
                <a:gd name="connsiteY3" fmla="*/ 6590 h 10000"/>
                <a:gd name="connsiteX4" fmla="*/ 9049 w 10000"/>
                <a:gd name="connsiteY4" fmla="*/ 5519 h 10000"/>
                <a:gd name="connsiteX5" fmla="*/ 8665 w 10000"/>
                <a:gd name="connsiteY5" fmla="*/ 2933 h 10000"/>
                <a:gd name="connsiteX6" fmla="*/ 5193 w 10000"/>
                <a:gd name="connsiteY6" fmla="*/ 0 h 10000"/>
                <a:gd name="connsiteX7" fmla="*/ 4220 w 10000"/>
                <a:gd name="connsiteY7" fmla="*/ 635 h 10000"/>
                <a:gd name="connsiteX8" fmla="*/ 2676 w 10000"/>
                <a:gd name="connsiteY8" fmla="*/ 3194 h 10000"/>
                <a:gd name="connsiteX9" fmla="*/ 4929 w 10000"/>
                <a:gd name="connsiteY9" fmla="*/ 5825 h 10000"/>
                <a:gd name="connsiteX10" fmla="*/ 748 w 10000"/>
                <a:gd name="connsiteY10" fmla="*/ 5190 h 10000"/>
                <a:gd name="connsiteX11" fmla="*/ 0 w 10000"/>
                <a:gd name="connsiteY11" fmla="*/ 6590 h 10000"/>
                <a:gd name="connsiteX12" fmla="*/ 1167 w 10000"/>
                <a:gd name="connsiteY12" fmla="*/ 9379 h 10000"/>
                <a:gd name="connsiteX13" fmla="*/ 4307 w 10000"/>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00" h="10000">
                  <a:moveTo>
                    <a:pt x="4307" y="10000"/>
                  </a:moveTo>
                  <a:lnTo>
                    <a:pt x="7595" y="8756"/>
                  </a:lnTo>
                  <a:lnTo>
                    <a:pt x="9286" y="7863"/>
                  </a:lnTo>
                  <a:lnTo>
                    <a:pt x="10000" y="6590"/>
                  </a:lnTo>
                  <a:lnTo>
                    <a:pt x="9049" y="5519"/>
                  </a:lnTo>
                  <a:cubicBezTo>
                    <a:pt x="9049" y="5519"/>
                    <a:pt x="9155" y="4162"/>
                    <a:pt x="8665" y="2933"/>
                  </a:cubicBezTo>
                  <a:cubicBezTo>
                    <a:pt x="8108" y="1540"/>
                    <a:pt x="5193" y="0"/>
                    <a:pt x="5193" y="0"/>
                  </a:cubicBezTo>
                  <a:lnTo>
                    <a:pt x="4220" y="635"/>
                  </a:lnTo>
                  <a:cubicBezTo>
                    <a:pt x="4220" y="635"/>
                    <a:pt x="2611" y="1810"/>
                    <a:pt x="2676" y="3194"/>
                  </a:cubicBezTo>
                  <a:cubicBezTo>
                    <a:pt x="2727" y="4326"/>
                    <a:pt x="4929" y="5825"/>
                    <a:pt x="4929" y="5825"/>
                  </a:cubicBezTo>
                  <a:lnTo>
                    <a:pt x="748" y="5190"/>
                  </a:lnTo>
                  <a:lnTo>
                    <a:pt x="0" y="6590"/>
                  </a:lnTo>
                  <a:cubicBezTo>
                    <a:pt x="0" y="6590"/>
                    <a:pt x="142" y="8717"/>
                    <a:pt x="1167" y="9379"/>
                  </a:cubicBezTo>
                  <a:cubicBezTo>
                    <a:pt x="2192" y="10043"/>
                    <a:pt x="4307" y="10000"/>
                    <a:pt x="4307" y="100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7" name="Freeform 22">
              <a:extLst>
                <a:ext uri="{FF2B5EF4-FFF2-40B4-BE49-F238E27FC236}">
                  <a16:creationId xmlns:a16="http://schemas.microsoft.com/office/drawing/2014/main" id="{8ABFE680-B7CA-4398-8F8F-0E6ACFBC0171}"/>
                </a:ext>
              </a:extLst>
            </p:cNvPr>
            <p:cNvSpPr>
              <a:spLocks/>
            </p:cNvSpPr>
            <p:nvPr/>
          </p:nvSpPr>
          <p:spPr bwMode="auto">
            <a:xfrm>
              <a:off x="4335463" y="1327150"/>
              <a:ext cx="1851025" cy="1184275"/>
            </a:xfrm>
            <a:custGeom>
              <a:avLst/>
              <a:gdLst>
                <a:gd name="T0" fmla="*/ 5854 w 5983"/>
                <a:gd name="T1" fmla="*/ 1338 h 3830"/>
                <a:gd name="T2" fmla="*/ 5983 w 5983"/>
                <a:gd name="T3" fmla="*/ 990 h 3830"/>
                <a:gd name="T4" fmla="*/ 3888 w 5983"/>
                <a:gd name="T5" fmla="*/ 426 h 3830"/>
                <a:gd name="T6" fmla="*/ 2305 w 5983"/>
                <a:gd name="T7" fmla="*/ 523 h 3830"/>
                <a:gd name="T8" fmla="*/ 2364 w 5983"/>
                <a:gd name="T9" fmla="*/ 227 h 3830"/>
                <a:gd name="T10" fmla="*/ 2177 w 5983"/>
                <a:gd name="T11" fmla="*/ 2 h 3830"/>
                <a:gd name="T12" fmla="*/ 1847 w 5983"/>
                <a:gd name="T13" fmla="*/ 120 h 3830"/>
                <a:gd name="T14" fmla="*/ 935 w 5983"/>
                <a:gd name="T15" fmla="*/ 1296 h 3830"/>
                <a:gd name="T16" fmla="*/ 243 w 5983"/>
                <a:gd name="T17" fmla="*/ 2496 h 3830"/>
                <a:gd name="T18" fmla="*/ 0 w 5983"/>
                <a:gd name="T19" fmla="*/ 2752 h 3830"/>
                <a:gd name="T20" fmla="*/ 224 w 5983"/>
                <a:gd name="T21" fmla="*/ 2882 h 3830"/>
                <a:gd name="T22" fmla="*/ 1229 w 5983"/>
                <a:gd name="T23" fmla="*/ 1930 h 3830"/>
                <a:gd name="T24" fmla="*/ 1777 w 5983"/>
                <a:gd name="T25" fmla="*/ 1310 h 3830"/>
                <a:gd name="T26" fmla="*/ 1372 w 5983"/>
                <a:gd name="T27" fmla="*/ 2403 h 3830"/>
                <a:gd name="T28" fmla="*/ 2192 w 5983"/>
                <a:gd name="T29" fmla="*/ 3645 h 3830"/>
                <a:gd name="T30" fmla="*/ 3484 w 5983"/>
                <a:gd name="T31" fmla="*/ 3488 h 3830"/>
                <a:gd name="T32" fmla="*/ 3954 w 5983"/>
                <a:gd name="T33" fmla="*/ 3033 h 3830"/>
                <a:gd name="T34" fmla="*/ 3180 w 5983"/>
                <a:gd name="T35" fmla="*/ 1933 h 3830"/>
                <a:gd name="T36" fmla="*/ 4222 w 5983"/>
                <a:gd name="T37" fmla="*/ 2267 h 3830"/>
                <a:gd name="T38" fmla="*/ 5491 w 5983"/>
                <a:gd name="T39" fmla="*/ 1818 h 3830"/>
                <a:gd name="T40" fmla="*/ 5854 w 5983"/>
                <a:gd name="T41" fmla="*/ 1338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83" h="3830">
                  <a:moveTo>
                    <a:pt x="5854" y="1338"/>
                  </a:moveTo>
                  <a:lnTo>
                    <a:pt x="5983" y="990"/>
                  </a:lnTo>
                  <a:cubicBezTo>
                    <a:pt x="5983" y="990"/>
                    <a:pt x="4887" y="488"/>
                    <a:pt x="3888" y="426"/>
                  </a:cubicBezTo>
                  <a:cubicBezTo>
                    <a:pt x="3085" y="375"/>
                    <a:pt x="2305" y="523"/>
                    <a:pt x="2305" y="523"/>
                  </a:cubicBezTo>
                  <a:lnTo>
                    <a:pt x="2364" y="227"/>
                  </a:lnTo>
                  <a:cubicBezTo>
                    <a:pt x="2364" y="227"/>
                    <a:pt x="2321" y="3"/>
                    <a:pt x="2177" y="2"/>
                  </a:cubicBezTo>
                  <a:cubicBezTo>
                    <a:pt x="2033" y="0"/>
                    <a:pt x="1847" y="120"/>
                    <a:pt x="1847" y="120"/>
                  </a:cubicBezTo>
                  <a:lnTo>
                    <a:pt x="935" y="1296"/>
                  </a:lnTo>
                  <a:lnTo>
                    <a:pt x="243" y="2496"/>
                  </a:lnTo>
                  <a:lnTo>
                    <a:pt x="0" y="2752"/>
                  </a:lnTo>
                  <a:lnTo>
                    <a:pt x="224" y="2882"/>
                  </a:lnTo>
                  <a:lnTo>
                    <a:pt x="1229" y="1930"/>
                  </a:lnTo>
                  <a:lnTo>
                    <a:pt x="1777" y="1310"/>
                  </a:lnTo>
                  <a:lnTo>
                    <a:pt x="1372" y="2403"/>
                  </a:lnTo>
                  <a:cubicBezTo>
                    <a:pt x="1372" y="2403"/>
                    <a:pt x="1330" y="3463"/>
                    <a:pt x="2192" y="3645"/>
                  </a:cubicBezTo>
                  <a:cubicBezTo>
                    <a:pt x="3061" y="3830"/>
                    <a:pt x="3484" y="3488"/>
                    <a:pt x="3484" y="3488"/>
                  </a:cubicBezTo>
                  <a:lnTo>
                    <a:pt x="3954" y="3033"/>
                  </a:lnTo>
                  <a:lnTo>
                    <a:pt x="3180" y="1933"/>
                  </a:lnTo>
                  <a:cubicBezTo>
                    <a:pt x="3180" y="1933"/>
                    <a:pt x="3844" y="2267"/>
                    <a:pt x="4222" y="2267"/>
                  </a:cubicBezTo>
                  <a:cubicBezTo>
                    <a:pt x="4711" y="2267"/>
                    <a:pt x="4989" y="2216"/>
                    <a:pt x="5491" y="1818"/>
                  </a:cubicBezTo>
                  <a:cubicBezTo>
                    <a:pt x="5755" y="1608"/>
                    <a:pt x="5854" y="1338"/>
                    <a:pt x="5854" y="13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8" name="Freeform 23">
              <a:extLst>
                <a:ext uri="{FF2B5EF4-FFF2-40B4-BE49-F238E27FC236}">
                  <a16:creationId xmlns:a16="http://schemas.microsoft.com/office/drawing/2014/main" id="{CE3F1D78-4D33-4C31-A959-00D4E6D0F8CD}"/>
                </a:ext>
              </a:extLst>
            </p:cNvPr>
            <p:cNvSpPr>
              <a:spLocks/>
            </p:cNvSpPr>
            <p:nvPr/>
          </p:nvSpPr>
          <p:spPr bwMode="auto">
            <a:xfrm>
              <a:off x="7407275" y="403225"/>
              <a:ext cx="776288" cy="1938338"/>
            </a:xfrm>
            <a:custGeom>
              <a:avLst/>
              <a:gdLst>
                <a:gd name="T0" fmla="*/ 450 w 2512"/>
                <a:gd name="T1" fmla="*/ 1400 h 6263"/>
                <a:gd name="T2" fmla="*/ 446 w 2512"/>
                <a:gd name="T3" fmla="*/ 2554 h 6263"/>
                <a:gd name="T4" fmla="*/ 1708 w 2512"/>
                <a:gd name="T5" fmla="*/ 4227 h 6263"/>
                <a:gd name="T6" fmla="*/ 1686 w 2512"/>
                <a:gd name="T7" fmla="*/ 5677 h 6263"/>
                <a:gd name="T8" fmla="*/ 1674 w 2512"/>
                <a:gd name="T9" fmla="*/ 5720 h 6263"/>
                <a:gd name="T10" fmla="*/ 1600 w 2512"/>
                <a:gd name="T11" fmla="*/ 6183 h 6263"/>
                <a:gd name="T12" fmla="*/ 1977 w 2512"/>
                <a:gd name="T13" fmla="*/ 6254 h 6263"/>
                <a:gd name="T14" fmla="*/ 1995 w 2512"/>
                <a:gd name="T15" fmla="*/ 6263 h 6263"/>
                <a:gd name="T16" fmla="*/ 2137 w 2512"/>
                <a:gd name="T17" fmla="*/ 5750 h 6263"/>
                <a:gd name="T18" fmla="*/ 2131 w 2512"/>
                <a:gd name="T19" fmla="*/ 4037 h 6263"/>
                <a:gd name="T20" fmla="*/ 1991 w 2512"/>
                <a:gd name="T21" fmla="*/ 2131 h 6263"/>
                <a:gd name="T22" fmla="*/ 2386 w 2512"/>
                <a:gd name="T23" fmla="*/ 1093 h 6263"/>
                <a:gd name="T24" fmla="*/ 1565 w 2512"/>
                <a:gd name="T25" fmla="*/ 1040 h 6263"/>
                <a:gd name="T26" fmla="*/ 1547 w 2512"/>
                <a:gd name="T27" fmla="*/ 2021 h 6263"/>
                <a:gd name="T28" fmla="*/ 1530 w 2512"/>
                <a:gd name="T29" fmla="*/ 3456 h 6263"/>
                <a:gd name="T30" fmla="*/ 889 w 2512"/>
                <a:gd name="T31" fmla="*/ 2458 h 6263"/>
                <a:gd name="T32" fmla="*/ 857 w 2512"/>
                <a:gd name="T33" fmla="*/ 1109 h 6263"/>
                <a:gd name="T34" fmla="*/ 1025 w 2512"/>
                <a:gd name="T35" fmla="*/ 608 h 6263"/>
                <a:gd name="T36" fmla="*/ 498 w 2512"/>
                <a:gd name="T37" fmla="*/ 70 h 6263"/>
                <a:gd name="T38" fmla="*/ 52 w 2512"/>
                <a:gd name="T39" fmla="*/ 625 h 6263"/>
                <a:gd name="T40" fmla="*/ 450 w 2512"/>
                <a:gd name="T41" fmla="*/ 1400 h 6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2" h="6263">
                  <a:moveTo>
                    <a:pt x="450" y="1400"/>
                  </a:moveTo>
                  <a:lnTo>
                    <a:pt x="446" y="2554"/>
                  </a:lnTo>
                  <a:cubicBezTo>
                    <a:pt x="636" y="3336"/>
                    <a:pt x="1461" y="4033"/>
                    <a:pt x="1708" y="4227"/>
                  </a:cubicBezTo>
                  <a:cubicBezTo>
                    <a:pt x="1864" y="4948"/>
                    <a:pt x="1690" y="5664"/>
                    <a:pt x="1686" y="5677"/>
                  </a:cubicBezTo>
                  <a:lnTo>
                    <a:pt x="1674" y="5720"/>
                  </a:lnTo>
                  <a:lnTo>
                    <a:pt x="1600" y="6183"/>
                  </a:lnTo>
                  <a:cubicBezTo>
                    <a:pt x="1600" y="6183"/>
                    <a:pt x="1995" y="6263"/>
                    <a:pt x="1977" y="6254"/>
                  </a:cubicBezTo>
                  <a:cubicBezTo>
                    <a:pt x="1970" y="6251"/>
                    <a:pt x="1989" y="6260"/>
                    <a:pt x="1995" y="6263"/>
                  </a:cubicBezTo>
                  <a:cubicBezTo>
                    <a:pt x="2043" y="6108"/>
                    <a:pt x="2098" y="5919"/>
                    <a:pt x="2137" y="5750"/>
                  </a:cubicBezTo>
                  <a:cubicBezTo>
                    <a:pt x="2205" y="5491"/>
                    <a:pt x="2338" y="4791"/>
                    <a:pt x="2131" y="4037"/>
                  </a:cubicBezTo>
                  <a:cubicBezTo>
                    <a:pt x="1793" y="2806"/>
                    <a:pt x="1932" y="2518"/>
                    <a:pt x="1991" y="2131"/>
                  </a:cubicBezTo>
                  <a:cubicBezTo>
                    <a:pt x="2334" y="1998"/>
                    <a:pt x="2512" y="1413"/>
                    <a:pt x="2386" y="1093"/>
                  </a:cubicBezTo>
                  <a:cubicBezTo>
                    <a:pt x="2223" y="680"/>
                    <a:pt x="1722" y="570"/>
                    <a:pt x="1565" y="1040"/>
                  </a:cubicBezTo>
                  <a:cubicBezTo>
                    <a:pt x="1435" y="1430"/>
                    <a:pt x="1409" y="1829"/>
                    <a:pt x="1547" y="2021"/>
                  </a:cubicBezTo>
                  <a:cubicBezTo>
                    <a:pt x="1489" y="2370"/>
                    <a:pt x="1347" y="2493"/>
                    <a:pt x="1530" y="3456"/>
                  </a:cubicBezTo>
                  <a:cubicBezTo>
                    <a:pt x="1264" y="3184"/>
                    <a:pt x="978" y="2822"/>
                    <a:pt x="889" y="2458"/>
                  </a:cubicBezTo>
                  <a:lnTo>
                    <a:pt x="857" y="1109"/>
                  </a:lnTo>
                  <a:cubicBezTo>
                    <a:pt x="941" y="971"/>
                    <a:pt x="1005" y="797"/>
                    <a:pt x="1025" y="608"/>
                  </a:cubicBezTo>
                  <a:cubicBezTo>
                    <a:pt x="1068" y="212"/>
                    <a:pt x="752" y="0"/>
                    <a:pt x="498" y="70"/>
                  </a:cubicBezTo>
                  <a:cubicBezTo>
                    <a:pt x="327" y="117"/>
                    <a:pt x="112" y="186"/>
                    <a:pt x="52" y="625"/>
                  </a:cubicBezTo>
                  <a:cubicBezTo>
                    <a:pt x="0" y="1007"/>
                    <a:pt x="246" y="1356"/>
                    <a:pt x="450" y="14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29" name="Freeform 24">
              <a:extLst>
                <a:ext uri="{FF2B5EF4-FFF2-40B4-BE49-F238E27FC236}">
                  <a16:creationId xmlns:a16="http://schemas.microsoft.com/office/drawing/2014/main" id="{6862DDC7-CBEF-41FE-A389-E5B0845CBFED}"/>
                </a:ext>
              </a:extLst>
            </p:cNvPr>
            <p:cNvSpPr>
              <a:spLocks/>
            </p:cNvSpPr>
            <p:nvPr/>
          </p:nvSpPr>
          <p:spPr bwMode="auto">
            <a:xfrm>
              <a:off x="8112125" y="887413"/>
              <a:ext cx="776288" cy="1681163"/>
            </a:xfrm>
            <a:custGeom>
              <a:avLst/>
              <a:gdLst>
                <a:gd name="T0" fmla="*/ 131 w 2508"/>
                <a:gd name="T1" fmla="*/ 4642 h 5435"/>
                <a:gd name="T2" fmla="*/ 0 w 2508"/>
                <a:gd name="T3" fmla="*/ 5433 h 5435"/>
                <a:gd name="T4" fmla="*/ 372 w 2508"/>
                <a:gd name="T5" fmla="*/ 5433 h 5435"/>
                <a:gd name="T6" fmla="*/ 801 w 2508"/>
                <a:gd name="T7" fmla="*/ 4860 h 5435"/>
                <a:gd name="T8" fmla="*/ 1059 w 2508"/>
                <a:gd name="T9" fmla="*/ 4592 h 5435"/>
                <a:gd name="T10" fmla="*/ 1752 w 2508"/>
                <a:gd name="T11" fmla="*/ 3433 h 5435"/>
                <a:gd name="T12" fmla="*/ 2041 w 2508"/>
                <a:gd name="T13" fmla="*/ 2800 h 5435"/>
                <a:gd name="T14" fmla="*/ 2295 w 2508"/>
                <a:gd name="T15" fmla="*/ 1653 h 5435"/>
                <a:gd name="T16" fmla="*/ 1482 w 2508"/>
                <a:gd name="T17" fmla="*/ 1783 h 5435"/>
                <a:gd name="T18" fmla="*/ 1606 w 2508"/>
                <a:gd name="T19" fmla="*/ 2657 h 5435"/>
                <a:gd name="T20" fmla="*/ 1358 w 2508"/>
                <a:gd name="T21" fmla="*/ 3336 h 5435"/>
                <a:gd name="T22" fmla="*/ 636 w 2508"/>
                <a:gd name="T23" fmla="*/ 4417 h 5435"/>
                <a:gd name="T24" fmla="*/ 795 w 2508"/>
                <a:gd name="T25" fmla="*/ 3868 h 5435"/>
                <a:gd name="T26" fmla="*/ 980 w 2508"/>
                <a:gd name="T27" fmla="*/ 1595 h 5435"/>
                <a:gd name="T28" fmla="*/ 1349 w 2508"/>
                <a:gd name="T29" fmla="*/ 444 h 5435"/>
                <a:gd name="T30" fmla="*/ 960 w 2508"/>
                <a:gd name="T31" fmla="*/ 0 h 5435"/>
                <a:gd name="T32" fmla="*/ 489 w 2508"/>
                <a:gd name="T33" fmla="*/ 1844 h 5435"/>
                <a:gd name="T34" fmla="*/ 371 w 2508"/>
                <a:gd name="T35" fmla="*/ 3705 h 5435"/>
                <a:gd name="T36" fmla="*/ 131 w 2508"/>
                <a:gd name="T37" fmla="*/ 4642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8" h="5435">
                  <a:moveTo>
                    <a:pt x="131" y="4642"/>
                  </a:moveTo>
                  <a:lnTo>
                    <a:pt x="0" y="5433"/>
                  </a:lnTo>
                  <a:cubicBezTo>
                    <a:pt x="7" y="5432"/>
                    <a:pt x="365" y="5435"/>
                    <a:pt x="372" y="5433"/>
                  </a:cubicBezTo>
                  <a:lnTo>
                    <a:pt x="801" y="4860"/>
                  </a:lnTo>
                  <a:cubicBezTo>
                    <a:pt x="868" y="4790"/>
                    <a:pt x="961" y="4693"/>
                    <a:pt x="1059" y="4592"/>
                  </a:cubicBezTo>
                  <a:cubicBezTo>
                    <a:pt x="1347" y="4201"/>
                    <a:pt x="1624" y="3889"/>
                    <a:pt x="1752" y="3433"/>
                  </a:cubicBezTo>
                  <a:cubicBezTo>
                    <a:pt x="1777" y="3345"/>
                    <a:pt x="2028" y="2869"/>
                    <a:pt x="2041" y="2800"/>
                  </a:cubicBezTo>
                  <a:cubicBezTo>
                    <a:pt x="2433" y="2671"/>
                    <a:pt x="2508" y="1965"/>
                    <a:pt x="2295" y="1653"/>
                  </a:cubicBezTo>
                  <a:cubicBezTo>
                    <a:pt x="2045" y="1286"/>
                    <a:pt x="1532" y="1290"/>
                    <a:pt x="1482" y="1783"/>
                  </a:cubicBezTo>
                  <a:cubicBezTo>
                    <a:pt x="1448" y="2128"/>
                    <a:pt x="1486" y="2465"/>
                    <a:pt x="1606" y="2657"/>
                  </a:cubicBezTo>
                  <a:cubicBezTo>
                    <a:pt x="1584" y="2758"/>
                    <a:pt x="1400" y="3205"/>
                    <a:pt x="1358" y="3336"/>
                  </a:cubicBezTo>
                  <a:cubicBezTo>
                    <a:pt x="1206" y="3809"/>
                    <a:pt x="1012" y="4003"/>
                    <a:pt x="636" y="4417"/>
                  </a:cubicBezTo>
                  <a:cubicBezTo>
                    <a:pt x="675" y="4238"/>
                    <a:pt x="727" y="4045"/>
                    <a:pt x="795" y="3868"/>
                  </a:cubicBezTo>
                  <a:cubicBezTo>
                    <a:pt x="931" y="3517"/>
                    <a:pt x="1048" y="2547"/>
                    <a:pt x="980" y="1595"/>
                  </a:cubicBezTo>
                  <a:cubicBezTo>
                    <a:pt x="943" y="1073"/>
                    <a:pt x="1349" y="444"/>
                    <a:pt x="1349" y="444"/>
                  </a:cubicBezTo>
                  <a:lnTo>
                    <a:pt x="960" y="0"/>
                  </a:lnTo>
                  <a:cubicBezTo>
                    <a:pt x="880" y="165"/>
                    <a:pt x="264" y="852"/>
                    <a:pt x="489" y="1844"/>
                  </a:cubicBezTo>
                  <a:cubicBezTo>
                    <a:pt x="654" y="2570"/>
                    <a:pt x="464" y="3465"/>
                    <a:pt x="371" y="3705"/>
                  </a:cubicBezTo>
                  <a:cubicBezTo>
                    <a:pt x="248" y="4023"/>
                    <a:pt x="174" y="4378"/>
                    <a:pt x="131" y="4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0" name="Freeform 25">
              <a:extLst>
                <a:ext uri="{FF2B5EF4-FFF2-40B4-BE49-F238E27FC236}">
                  <a16:creationId xmlns:a16="http://schemas.microsoft.com/office/drawing/2014/main" id="{489EA640-2A61-4FA1-A750-24523C9D7A6A}"/>
                </a:ext>
              </a:extLst>
            </p:cNvPr>
            <p:cNvSpPr>
              <a:spLocks/>
            </p:cNvSpPr>
            <p:nvPr/>
          </p:nvSpPr>
          <p:spPr bwMode="auto">
            <a:xfrm>
              <a:off x="2947988" y="977900"/>
              <a:ext cx="1173163" cy="1189038"/>
            </a:xfrm>
            <a:custGeom>
              <a:avLst/>
              <a:gdLst>
                <a:gd name="T0" fmla="*/ 3790 w 3790"/>
                <a:gd name="T1" fmla="*/ 3319 h 3842"/>
                <a:gd name="T2" fmla="*/ 3124 w 3790"/>
                <a:gd name="T3" fmla="*/ 2799 h 3842"/>
                <a:gd name="T4" fmla="*/ 2700 w 3790"/>
                <a:gd name="T5" fmla="*/ 0 h 3842"/>
                <a:gd name="T6" fmla="*/ 2184 w 3790"/>
                <a:gd name="T7" fmla="*/ 422 h 3842"/>
                <a:gd name="T8" fmla="*/ 2297 w 3790"/>
                <a:gd name="T9" fmla="*/ 1905 h 3842"/>
                <a:gd name="T10" fmla="*/ 2077 w 3790"/>
                <a:gd name="T11" fmla="*/ 2482 h 3842"/>
                <a:gd name="T12" fmla="*/ 1759 w 3790"/>
                <a:gd name="T13" fmla="*/ 1068 h 3842"/>
                <a:gd name="T14" fmla="*/ 1430 w 3790"/>
                <a:gd name="T15" fmla="*/ 1510 h 3842"/>
                <a:gd name="T16" fmla="*/ 1430 w 3790"/>
                <a:gd name="T17" fmla="*/ 2633 h 3842"/>
                <a:gd name="T18" fmla="*/ 997 w 3790"/>
                <a:gd name="T19" fmla="*/ 3121 h 3842"/>
                <a:gd name="T20" fmla="*/ 1120 w 3790"/>
                <a:gd name="T21" fmla="*/ 2369 h 3842"/>
                <a:gd name="T22" fmla="*/ 917 w 3790"/>
                <a:gd name="T23" fmla="*/ 2163 h 3842"/>
                <a:gd name="T24" fmla="*/ 357 w 3790"/>
                <a:gd name="T25" fmla="*/ 2980 h 3842"/>
                <a:gd name="T26" fmla="*/ 0 w 3790"/>
                <a:gd name="T27" fmla="*/ 3842 h 3842"/>
                <a:gd name="T28" fmla="*/ 3531 w 3790"/>
                <a:gd name="T29" fmla="*/ 3842 h 3842"/>
                <a:gd name="T30" fmla="*/ 3790 w 3790"/>
                <a:gd name="T31" fmla="*/ 3319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90" h="3842">
                  <a:moveTo>
                    <a:pt x="3790" y="3319"/>
                  </a:moveTo>
                  <a:cubicBezTo>
                    <a:pt x="3790" y="3319"/>
                    <a:pt x="3357" y="3166"/>
                    <a:pt x="3124" y="2799"/>
                  </a:cubicBezTo>
                  <a:cubicBezTo>
                    <a:pt x="2731" y="2179"/>
                    <a:pt x="2700" y="0"/>
                    <a:pt x="2700" y="0"/>
                  </a:cubicBezTo>
                  <a:lnTo>
                    <a:pt x="2184" y="422"/>
                  </a:lnTo>
                  <a:lnTo>
                    <a:pt x="2297" y="1905"/>
                  </a:lnTo>
                  <a:lnTo>
                    <a:pt x="2077" y="2482"/>
                  </a:lnTo>
                  <a:lnTo>
                    <a:pt x="1759" y="1068"/>
                  </a:lnTo>
                  <a:lnTo>
                    <a:pt x="1430" y="1510"/>
                  </a:lnTo>
                  <a:lnTo>
                    <a:pt x="1430" y="2633"/>
                  </a:lnTo>
                  <a:lnTo>
                    <a:pt x="997" y="3121"/>
                  </a:lnTo>
                  <a:lnTo>
                    <a:pt x="1120" y="2369"/>
                  </a:lnTo>
                  <a:lnTo>
                    <a:pt x="917" y="2163"/>
                  </a:lnTo>
                  <a:cubicBezTo>
                    <a:pt x="917" y="2163"/>
                    <a:pt x="567" y="2487"/>
                    <a:pt x="357" y="2980"/>
                  </a:cubicBezTo>
                  <a:cubicBezTo>
                    <a:pt x="175" y="3405"/>
                    <a:pt x="0" y="3842"/>
                    <a:pt x="0" y="3842"/>
                  </a:cubicBezTo>
                  <a:lnTo>
                    <a:pt x="3531" y="3842"/>
                  </a:lnTo>
                  <a:lnTo>
                    <a:pt x="3790" y="33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1" name="Freeform 26">
              <a:extLst>
                <a:ext uri="{FF2B5EF4-FFF2-40B4-BE49-F238E27FC236}">
                  <a16:creationId xmlns:a16="http://schemas.microsoft.com/office/drawing/2014/main" id="{1859473C-58E3-4C61-AED7-C68146500CE3}"/>
                </a:ext>
              </a:extLst>
            </p:cNvPr>
            <p:cNvSpPr>
              <a:spLocks/>
            </p:cNvSpPr>
            <p:nvPr/>
          </p:nvSpPr>
          <p:spPr bwMode="auto">
            <a:xfrm>
              <a:off x="2851150" y="4233863"/>
              <a:ext cx="3048000" cy="2387600"/>
            </a:xfrm>
            <a:custGeom>
              <a:avLst/>
              <a:gdLst>
                <a:gd name="T0" fmla="*/ 5581 w 9849"/>
                <a:gd name="T1" fmla="*/ 5572 h 7719"/>
                <a:gd name="T2" fmla="*/ 4223 w 9849"/>
                <a:gd name="T3" fmla="*/ 4968 h 7719"/>
                <a:gd name="T4" fmla="*/ 3359 w 9849"/>
                <a:gd name="T5" fmla="*/ 3844 h 7719"/>
                <a:gd name="T6" fmla="*/ 3594 w 9849"/>
                <a:gd name="T7" fmla="*/ 2823 h 7719"/>
                <a:gd name="T8" fmla="*/ 5777 w 9849"/>
                <a:gd name="T9" fmla="*/ 2675 h 7719"/>
                <a:gd name="T10" fmla="*/ 7166 w 9849"/>
                <a:gd name="T11" fmla="*/ 2358 h 7719"/>
                <a:gd name="T12" fmla="*/ 8757 w 9849"/>
                <a:gd name="T13" fmla="*/ 1800 h 7719"/>
                <a:gd name="T14" fmla="*/ 9849 w 9849"/>
                <a:gd name="T15" fmla="*/ 418 h 7719"/>
                <a:gd name="T16" fmla="*/ 7638 w 9849"/>
                <a:gd name="T17" fmla="*/ 1656 h 7719"/>
                <a:gd name="T18" fmla="*/ 6594 w 9849"/>
                <a:gd name="T19" fmla="*/ 1858 h 7719"/>
                <a:gd name="T20" fmla="*/ 7430 w 9849"/>
                <a:gd name="T21" fmla="*/ 1018 h 7719"/>
                <a:gd name="T22" fmla="*/ 6234 w 9849"/>
                <a:gd name="T23" fmla="*/ 826 h 7719"/>
                <a:gd name="T24" fmla="*/ 5427 w 9849"/>
                <a:gd name="T25" fmla="*/ 554 h 7719"/>
                <a:gd name="T26" fmla="*/ 4671 w 9849"/>
                <a:gd name="T27" fmla="*/ 1218 h 7719"/>
                <a:gd name="T28" fmla="*/ 4977 w 9849"/>
                <a:gd name="T29" fmla="*/ 2217 h 7719"/>
                <a:gd name="T30" fmla="*/ 3072 w 9849"/>
                <a:gd name="T31" fmla="*/ 2722 h 7719"/>
                <a:gd name="T32" fmla="*/ 3991 w 9849"/>
                <a:gd name="T33" fmla="*/ 1311 h 7719"/>
                <a:gd name="T34" fmla="*/ 3050 w 9849"/>
                <a:gd name="T35" fmla="*/ 387 h 7719"/>
                <a:gd name="T36" fmla="*/ 2587 w 9849"/>
                <a:gd name="T37" fmla="*/ 2001 h 7719"/>
                <a:gd name="T38" fmla="*/ 2071 w 9849"/>
                <a:gd name="T39" fmla="*/ 3290 h 7719"/>
                <a:gd name="T40" fmla="*/ 1704 w 9849"/>
                <a:gd name="T41" fmla="*/ 1347 h 7719"/>
                <a:gd name="T42" fmla="*/ 115 w 9849"/>
                <a:gd name="T43" fmla="*/ 0 h 7719"/>
                <a:gd name="T44" fmla="*/ 1408 w 9849"/>
                <a:gd name="T45" fmla="*/ 2495 h 7719"/>
                <a:gd name="T46" fmla="*/ 1773 w 9849"/>
                <a:gd name="T47" fmla="*/ 3459 h 7719"/>
                <a:gd name="T48" fmla="*/ 1742 w 9849"/>
                <a:gd name="T49" fmla="*/ 3941 h 7719"/>
                <a:gd name="T50" fmla="*/ 2813 w 9849"/>
                <a:gd name="T51" fmla="*/ 3840 h 7719"/>
                <a:gd name="T52" fmla="*/ 2498 w 9849"/>
                <a:gd name="T53" fmla="*/ 4376 h 7719"/>
                <a:gd name="T54" fmla="*/ 3537 w 9849"/>
                <a:gd name="T55" fmla="*/ 5512 h 7719"/>
                <a:gd name="T56" fmla="*/ 4492 w 9849"/>
                <a:gd name="T57" fmla="*/ 5871 h 7719"/>
                <a:gd name="T58" fmla="*/ 5242 w 9849"/>
                <a:gd name="T59" fmla="*/ 5789 h 7719"/>
                <a:gd name="T60" fmla="*/ 5165 w 9849"/>
                <a:gd name="T61" fmla="*/ 6352 h 7719"/>
                <a:gd name="T62" fmla="*/ 6605 w 9849"/>
                <a:gd name="T63" fmla="*/ 7719 h 7719"/>
                <a:gd name="T64" fmla="*/ 6476 w 9849"/>
                <a:gd name="T65" fmla="*/ 6741 h 7719"/>
                <a:gd name="T66" fmla="*/ 6779 w 9849"/>
                <a:gd name="T67" fmla="*/ 5396 h 7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49" h="7719">
                  <a:moveTo>
                    <a:pt x="6294" y="5255"/>
                  </a:moveTo>
                  <a:lnTo>
                    <a:pt x="5581" y="5572"/>
                  </a:lnTo>
                  <a:lnTo>
                    <a:pt x="5395" y="5396"/>
                  </a:lnTo>
                  <a:lnTo>
                    <a:pt x="4223" y="4968"/>
                  </a:lnTo>
                  <a:cubicBezTo>
                    <a:pt x="4214" y="4775"/>
                    <a:pt x="4177" y="4491"/>
                    <a:pt x="4047" y="4311"/>
                  </a:cubicBezTo>
                  <a:cubicBezTo>
                    <a:pt x="3886" y="4087"/>
                    <a:pt x="3545" y="3922"/>
                    <a:pt x="3359" y="3844"/>
                  </a:cubicBezTo>
                  <a:lnTo>
                    <a:pt x="3085" y="3130"/>
                  </a:lnTo>
                  <a:lnTo>
                    <a:pt x="3594" y="2823"/>
                  </a:lnTo>
                  <a:lnTo>
                    <a:pt x="5427" y="2475"/>
                  </a:lnTo>
                  <a:lnTo>
                    <a:pt x="5777" y="2675"/>
                  </a:lnTo>
                  <a:lnTo>
                    <a:pt x="6223" y="2156"/>
                  </a:lnTo>
                  <a:lnTo>
                    <a:pt x="7166" y="2358"/>
                  </a:lnTo>
                  <a:lnTo>
                    <a:pt x="8030" y="1800"/>
                  </a:lnTo>
                  <a:lnTo>
                    <a:pt x="8757" y="1800"/>
                  </a:lnTo>
                  <a:lnTo>
                    <a:pt x="9397" y="1185"/>
                  </a:lnTo>
                  <a:lnTo>
                    <a:pt x="9849" y="418"/>
                  </a:lnTo>
                  <a:cubicBezTo>
                    <a:pt x="9849" y="418"/>
                    <a:pt x="9001" y="420"/>
                    <a:pt x="8405" y="702"/>
                  </a:cubicBezTo>
                  <a:cubicBezTo>
                    <a:pt x="8058" y="866"/>
                    <a:pt x="7764" y="1398"/>
                    <a:pt x="7638" y="1656"/>
                  </a:cubicBezTo>
                  <a:lnTo>
                    <a:pt x="7089" y="1946"/>
                  </a:lnTo>
                  <a:lnTo>
                    <a:pt x="6594" y="1858"/>
                  </a:lnTo>
                  <a:lnTo>
                    <a:pt x="6933" y="1606"/>
                  </a:lnTo>
                  <a:lnTo>
                    <a:pt x="7430" y="1018"/>
                  </a:lnTo>
                  <a:lnTo>
                    <a:pt x="7430" y="457"/>
                  </a:lnTo>
                  <a:cubicBezTo>
                    <a:pt x="7430" y="457"/>
                    <a:pt x="6709" y="418"/>
                    <a:pt x="6234" y="826"/>
                  </a:cubicBezTo>
                  <a:cubicBezTo>
                    <a:pt x="5886" y="1125"/>
                    <a:pt x="5565" y="1859"/>
                    <a:pt x="5565" y="1859"/>
                  </a:cubicBezTo>
                  <a:lnTo>
                    <a:pt x="5427" y="554"/>
                  </a:lnTo>
                  <a:lnTo>
                    <a:pt x="4911" y="387"/>
                  </a:lnTo>
                  <a:lnTo>
                    <a:pt x="4671" y="1218"/>
                  </a:lnTo>
                  <a:lnTo>
                    <a:pt x="4234" y="1793"/>
                  </a:lnTo>
                  <a:lnTo>
                    <a:pt x="4977" y="2217"/>
                  </a:lnTo>
                  <a:lnTo>
                    <a:pt x="3534" y="2487"/>
                  </a:lnTo>
                  <a:lnTo>
                    <a:pt x="3072" y="2722"/>
                  </a:lnTo>
                  <a:lnTo>
                    <a:pt x="3591" y="2019"/>
                  </a:lnTo>
                  <a:lnTo>
                    <a:pt x="3991" y="1311"/>
                  </a:lnTo>
                  <a:cubicBezTo>
                    <a:pt x="3991" y="1311"/>
                    <a:pt x="3554" y="1139"/>
                    <a:pt x="3377" y="969"/>
                  </a:cubicBezTo>
                  <a:cubicBezTo>
                    <a:pt x="3220" y="817"/>
                    <a:pt x="3050" y="387"/>
                    <a:pt x="3050" y="387"/>
                  </a:cubicBezTo>
                  <a:lnTo>
                    <a:pt x="2209" y="146"/>
                  </a:lnTo>
                  <a:lnTo>
                    <a:pt x="2587" y="2001"/>
                  </a:lnTo>
                  <a:lnTo>
                    <a:pt x="2478" y="3059"/>
                  </a:lnTo>
                  <a:lnTo>
                    <a:pt x="2071" y="3290"/>
                  </a:lnTo>
                  <a:lnTo>
                    <a:pt x="2071" y="1793"/>
                  </a:lnTo>
                  <a:lnTo>
                    <a:pt x="1704" y="1347"/>
                  </a:lnTo>
                  <a:lnTo>
                    <a:pt x="1134" y="146"/>
                  </a:lnTo>
                  <a:lnTo>
                    <a:pt x="115" y="0"/>
                  </a:lnTo>
                  <a:cubicBezTo>
                    <a:pt x="115" y="0"/>
                    <a:pt x="0" y="1143"/>
                    <a:pt x="318" y="1800"/>
                  </a:cubicBezTo>
                  <a:cubicBezTo>
                    <a:pt x="541" y="2260"/>
                    <a:pt x="1408" y="2495"/>
                    <a:pt x="1408" y="2495"/>
                  </a:cubicBezTo>
                  <a:lnTo>
                    <a:pt x="1478" y="3016"/>
                  </a:lnTo>
                  <a:lnTo>
                    <a:pt x="1773" y="3459"/>
                  </a:lnTo>
                  <a:lnTo>
                    <a:pt x="1487" y="3621"/>
                  </a:lnTo>
                  <a:lnTo>
                    <a:pt x="1742" y="3941"/>
                  </a:lnTo>
                  <a:lnTo>
                    <a:pt x="2633" y="3403"/>
                  </a:lnTo>
                  <a:lnTo>
                    <a:pt x="2813" y="3840"/>
                  </a:lnTo>
                  <a:lnTo>
                    <a:pt x="2632" y="3860"/>
                  </a:lnTo>
                  <a:cubicBezTo>
                    <a:pt x="2632" y="3860"/>
                    <a:pt x="2498" y="4085"/>
                    <a:pt x="2498" y="4376"/>
                  </a:cubicBezTo>
                  <a:cubicBezTo>
                    <a:pt x="2498" y="4834"/>
                    <a:pt x="2700" y="5188"/>
                    <a:pt x="2700" y="5188"/>
                  </a:cubicBezTo>
                  <a:lnTo>
                    <a:pt x="3537" y="5512"/>
                  </a:lnTo>
                  <a:lnTo>
                    <a:pt x="4278" y="6409"/>
                  </a:lnTo>
                  <a:lnTo>
                    <a:pt x="4492" y="5871"/>
                  </a:lnTo>
                  <a:lnTo>
                    <a:pt x="4336" y="5464"/>
                  </a:lnTo>
                  <a:lnTo>
                    <a:pt x="5242" y="5789"/>
                  </a:lnTo>
                  <a:lnTo>
                    <a:pt x="5652" y="6192"/>
                  </a:lnTo>
                  <a:lnTo>
                    <a:pt x="5165" y="6352"/>
                  </a:lnTo>
                  <a:cubicBezTo>
                    <a:pt x="5165" y="6352"/>
                    <a:pt x="5292" y="6808"/>
                    <a:pt x="5479" y="7072"/>
                  </a:cubicBezTo>
                  <a:cubicBezTo>
                    <a:pt x="5740" y="7440"/>
                    <a:pt x="6605" y="7719"/>
                    <a:pt x="6605" y="7719"/>
                  </a:cubicBezTo>
                  <a:lnTo>
                    <a:pt x="6779" y="7061"/>
                  </a:lnTo>
                  <a:lnTo>
                    <a:pt x="6476" y="6741"/>
                  </a:lnTo>
                  <a:lnTo>
                    <a:pt x="6260" y="6127"/>
                  </a:lnTo>
                  <a:lnTo>
                    <a:pt x="6779" y="5396"/>
                  </a:lnTo>
                  <a:lnTo>
                    <a:pt x="6294" y="52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2" name="Freeform 27">
              <a:extLst>
                <a:ext uri="{FF2B5EF4-FFF2-40B4-BE49-F238E27FC236}">
                  <a16:creationId xmlns:a16="http://schemas.microsoft.com/office/drawing/2014/main" id="{E1D82C1A-5BC5-4855-AA24-7A6DF33581EE}"/>
                </a:ext>
              </a:extLst>
            </p:cNvPr>
            <p:cNvSpPr>
              <a:spLocks/>
            </p:cNvSpPr>
            <p:nvPr/>
          </p:nvSpPr>
          <p:spPr bwMode="auto">
            <a:xfrm>
              <a:off x="5710238" y="9525"/>
              <a:ext cx="1382713" cy="1435100"/>
            </a:xfrm>
            <a:custGeom>
              <a:avLst/>
              <a:gdLst>
                <a:gd name="T0" fmla="*/ 720 w 4467"/>
                <a:gd name="T1" fmla="*/ 1468 h 4640"/>
                <a:gd name="T2" fmla="*/ 1484 w 4467"/>
                <a:gd name="T3" fmla="*/ 2584 h 4640"/>
                <a:gd name="T4" fmla="*/ 1574 w 4467"/>
                <a:gd name="T5" fmla="*/ 2603 h 4640"/>
                <a:gd name="T6" fmla="*/ 3060 w 4467"/>
                <a:gd name="T7" fmla="*/ 3245 h 4640"/>
                <a:gd name="T8" fmla="*/ 3242 w 4467"/>
                <a:gd name="T9" fmla="*/ 3572 h 4640"/>
                <a:gd name="T10" fmla="*/ 3929 w 4467"/>
                <a:gd name="T11" fmla="*/ 4640 h 4640"/>
                <a:gd name="T12" fmla="*/ 4467 w 4467"/>
                <a:gd name="T13" fmla="*/ 4522 h 4640"/>
                <a:gd name="T14" fmla="*/ 4262 w 4467"/>
                <a:gd name="T15" fmla="*/ 4244 h 4640"/>
                <a:gd name="T16" fmla="*/ 3653 w 4467"/>
                <a:gd name="T17" fmla="*/ 3364 h 4640"/>
                <a:gd name="T18" fmla="*/ 3513 w 4467"/>
                <a:gd name="T19" fmla="*/ 3101 h 4640"/>
                <a:gd name="T20" fmla="*/ 3123 w 4467"/>
                <a:gd name="T21" fmla="*/ 1358 h 4640"/>
                <a:gd name="T22" fmla="*/ 3053 w 4467"/>
                <a:gd name="T23" fmla="*/ 497 h 4640"/>
                <a:gd name="T24" fmla="*/ 2549 w 4467"/>
                <a:gd name="T25" fmla="*/ 36 h 4640"/>
                <a:gd name="T26" fmla="*/ 2229 w 4467"/>
                <a:gd name="T27" fmla="*/ 742 h 4640"/>
                <a:gd name="T28" fmla="*/ 2660 w 4467"/>
                <a:gd name="T29" fmla="*/ 1460 h 4640"/>
                <a:gd name="T30" fmla="*/ 3096 w 4467"/>
                <a:gd name="T31" fmla="*/ 2681 h 4640"/>
                <a:gd name="T32" fmla="*/ 1760 w 4467"/>
                <a:gd name="T33" fmla="*/ 2174 h 4640"/>
                <a:gd name="T34" fmla="*/ 1098 w 4467"/>
                <a:gd name="T35" fmla="*/ 1205 h 4640"/>
                <a:gd name="T36" fmla="*/ 514 w 4467"/>
                <a:gd name="T37" fmla="*/ 9 h 4640"/>
                <a:gd name="T38" fmla="*/ 332 w 4467"/>
                <a:gd name="T39" fmla="*/ 1173 h 4640"/>
                <a:gd name="T40" fmla="*/ 720 w 4467"/>
                <a:gd name="T41" fmla="*/ 1468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7" h="4640">
                  <a:moveTo>
                    <a:pt x="720" y="1468"/>
                  </a:moveTo>
                  <a:lnTo>
                    <a:pt x="1484" y="2584"/>
                  </a:lnTo>
                  <a:lnTo>
                    <a:pt x="1574" y="2603"/>
                  </a:lnTo>
                  <a:cubicBezTo>
                    <a:pt x="2038" y="2701"/>
                    <a:pt x="2852" y="2962"/>
                    <a:pt x="3060" y="3245"/>
                  </a:cubicBezTo>
                  <a:cubicBezTo>
                    <a:pt x="3116" y="3321"/>
                    <a:pt x="3177" y="3443"/>
                    <a:pt x="3242" y="3572"/>
                  </a:cubicBezTo>
                  <a:cubicBezTo>
                    <a:pt x="3431" y="3944"/>
                    <a:pt x="3583" y="4378"/>
                    <a:pt x="3929" y="4640"/>
                  </a:cubicBezTo>
                  <a:lnTo>
                    <a:pt x="4467" y="4522"/>
                  </a:lnTo>
                  <a:cubicBezTo>
                    <a:pt x="4402" y="4320"/>
                    <a:pt x="4274" y="4246"/>
                    <a:pt x="4262" y="4244"/>
                  </a:cubicBezTo>
                  <a:cubicBezTo>
                    <a:pt x="3997" y="3958"/>
                    <a:pt x="3843" y="3742"/>
                    <a:pt x="3653" y="3364"/>
                  </a:cubicBezTo>
                  <a:cubicBezTo>
                    <a:pt x="3606" y="3271"/>
                    <a:pt x="3560" y="3182"/>
                    <a:pt x="3513" y="3101"/>
                  </a:cubicBezTo>
                  <a:cubicBezTo>
                    <a:pt x="3698" y="2645"/>
                    <a:pt x="3321" y="1765"/>
                    <a:pt x="3123" y="1358"/>
                  </a:cubicBezTo>
                  <a:cubicBezTo>
                    <a:pt x="3281" y="1142"/>
                    <a:pt x="3118" y="682"/>
                    <a:pt x="3053" y="497"/>
                  </a:cubicBezTo>
                  <a:cubicBezTo>
                    <a:pt x="2968" y="256"/>
                    <a:pt x="2915" y="68"/>
                    <a:pt x="2549" y="36"/>
                  </a:cubicBezTo>
                  <a:cubicBezTo>
                    <a:pt x="2175" y="4"/>
                    <a:pt x="2123" y="277"/>
                    <a:pt x="2229" y="742"/>
                  </a:cubicBezTo>
                  <a:cubicBezTo>
                    <a:pt x="2317" y="1129"/>
                    <a:pt x="2353" y="1396"/>
                    <a:pt x="2660" y="1460"/>
                  </a:cubicBezTo>
                  <a:cubicBezTo>
                    <a:pt x="2868" y="1869"/>
                    <a:pt x="3052" y="2368"/>
                    <a:pt x="3096" y="2681"/>
                  </a:cubicBezTo>
                  <a:cubicBezTo>
                    <a:pt x="2655" y="2402"/>
                    <a:pt x="2010" y="2232"/>
                    <a:pt x="1760" y="2174"/>
                  </a:cubicBezTo>
                  <a:lnTo>
                    <a:pt x="1098" y="1205"/>
                  </a:lnTo>
                  <a:cubicBezTo>
                    <a:pt x="1280" y="964"/>
                    <a:pt x="1078" y="20"/>
                    <a:pt x="514" y="9"/>
                  </a:cubicBezTo>
                  <a:cubicBezTo>
                    <a:pt x="11" y="0"/>
                    <a:pt x="0" y="709"/>
                    <a:pt x="332" y="1173"/>
                  </a:cubicBezTo>
                  <a:cubicBezTo>
                    <a:pt x="503" y="1413"/>
                    <a:pt x="563" y="1420"/>
                    <a:pt x="720" y="14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3" name="Freeform 28">
              <a:extLst>
                <a:ext uri="{FF2B5EF4-FFF2-40B4-BE49-F238E27FC236}">
                  <a16:creationId xmlns:a16="http://schemas.microsoft.com/office/drawing/2014/main" id="{D61F442E-12E5-48E1-AB2E-C07B6B4AD489}"/>
                </a:ext>
              </a:extLst>
            </p:cNvPr>
            <p:cNvSpPr>
              <a:spLocks/>
            </p:cNvSpPr>
            <p:nvPr/>
          </p:nvSpPr>
          <p:spPr bwMode="auto">
            <a:xfrm>
              <a:off x="6103938" y="1524000"/>
              <a:ext cx="1290638" cy="595313"/>
            </a:xfrm>
            <a:custGeom>
              <a:avLst/>
              <a:gdLst>
                <a:gd name="T0" fmla="*/ 2490 w 4173"/>
                <a:gd name="T1" fmla="*/ 1411 h 1925"/>
                <a:gd name="T2" fmla="*/ 4173 w 4173"/>
                <a:gd name="T3" fmla="*/ 1030 h 1925"/>
                <a:gd name="T4" fmla="*/ 3336 w 4173"/>
                <a:gd name="T5" fmla="*/ 316 h 1925"/>
                <a:gd name="T6" fmla="*/ 1643 w 4173"/>
                <a:gd name="T7" fmla="*/ 211 h 1925"/>
                <a:gd name="T8" fmla="*/ 0 w 4173"/>
                <a:gd name="T9" fmla="*/ 1925 h 1925"/>
                <a:gd name="T10" fmla="*/ 874 w 4173"/>
                <a:gd name="T11" fmla="*/ 1923 h 1925"/>
                <a:gd name="T12" fmla="*/ 1606 w 4173"/>
                <a:gd name="T13" fmla="*/ 1923 h 1925"/>
                <a:gd name="T14" fmla="*/ 2490 w 4173"/>
                <a:gd name="T15" fmla="*/ 1411 h 19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73" h="1925">
                  <a:moveTo>
                    <a:pt x="2490" y="1411"/>
                  </a:moveTo>
                  <a:cubicBezTo>
                    <a:pt x="2961" y="1215"/>
                    <a:pt x="4173" y="1030"/>
                    <a:pt x="4173" y="1030"/>
                  </a:cubicBezTo>
                  <a:lnTo>
                    <a:pt x="3336" y="316"/>
                  </a:lnTo>
                  <a:cubicBezTo>
                    <a:pt x="3336" y="316"/>
                    <a:pt x="2223" y="0"/>
                    <a:pt x="1643" y="211"/>
                  </a:cubicBezTo>
                  <a:cubicBezTo>
                    <a:pt x="1063" y="421"/>
                    <a:pt x="0" y="1925"/>
                    <a:pt x="0" y="1925"/>
                  </a:cubicBezTo>
                  <a:lnTo>
                    <a:pt x="874" y="1923"/>
                  </a:lnTo>
                  <a:lnTo>
                    <a:pt x="1606" y="1923"/>
                  </a:lnTo>
                  <a:cubicBezTo>
                    <a:pt x="1606" y="1923"/>
                    <a:pt x="2053" y="1593"/>
                    <a:pt x="2490" y="14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4" name="Freeform 29">
              <a:extLst>
                <a:ext uri="{FF2B5EF4-FFF2-40B4-BE49-F238E27FC236}">
                  <a16:creationId xmlns:a16="http://schemas.microsoft.com/office/drawing/2014/main" id="{8622A0E0-51FB-4BAF-9C7D-2B7EE0C708B6}"/>
                </a:ext>
              </a:extLst>
            </p:cNvPr>
            <p:cNvSpPr>
              <a:spLocks/>
            </p:cNvSpPr>
            <p:nvPr/>
          </p:nvSpPr>
          <p:spPr bwMode="auto">
            <a:xfrm>
              <a:off x="6624638" y="1993900"/>
              <a:ext cx="1346200" cy="612775"/>
            </a:xfrm>
            <a:custGeom>
              <a:avLst/>
              <a:gdLst>
                <a:gd name="T0" fmla="*/ 4352 w 4352"/>
                <a:gd name="T1" fmla="*/ 1858 h 1980"/>
                <a:gd name="T2" fmla="*/ 3416 w 4352"/>
                <a:gd name="T3" fmla="*/ 877 h 1980"/>
                <a:gd name="T4" fmla="*/ 2824 w 4352"/>
                <a:gd name="T5" fmla="*/ 710 h 1980"/>
                <a:gd name="T6" fmla="*/ 2084 w 4352"/>
                <a:gd name="T7" fmla="*/ 0 h 1980"/>
                <a:gd name="T8" fmla="*/ 886 w 4352"/>
                <a:gd name="T9" fmla="*/ 264 h 1980"/>
                <a:gd name="T10" fmla="*/ 192 w 4352"/>
                <a:gd name="T11" fmla="*/ 827 h 1980"/>
                <a:gd name="T12" fmla="*/ 0 w 4352"/>
                <a:gd name="T13" fmla="*/ 1980 h 1980"/>
                <a:gd name="T14" fmla="*/ 3254 w 4352"/>
                <a:gd name="T15" fmla="*/ 1980 h 1980"/>
                <a:gd name="T16" fmla="*/ 4352 w 4352"/>
                <a:gd name="T17" fmla="*/ 185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2" h="1980">
                  <a:moveTo>
                    <a:pt x="4352" y="1858"/>
                  </a:moveTo>
                  <a:lnTo>
                    <a:pt x="3416" y="877"/>
                  </a:lnTo>
                  <a:lnTo>
                    <a:pt x="2824" y="710"/>
                  </a:lnTo>
                  <a:lnTo>
                    <a:pt x="2084" y="0"/>
                  </a:lnTo>
                  <a:cubicBezTo>
                    <a:pt x="2084" y="0"/>
                    <a:pt x="1355" y="54"/>
                    <a:pt x="886" y="264"/>
                  </a:cubicBezTo>
                  <a:cubicBezTo>
                    <a:pt x="524" y="426"/>
                    <a:pt x="192" y="827"/>
                    <a:pt x="192" y="827"/>
                  </a:cubicBezTo>
                  <a:lnTo>
                    <a:pt x="0" y="1980"/>
                  </a:lnTo>
                  <a:lnTo>
                    <a:pt x="3254" y="1980"/>
                  </a:lnTo>
                  <a:lnTo>
                    <a:pt x="4352" y="18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5" name="Freeform 30">
              <a:extLst>
                <a:ext uri="{FF2B5EF4-FFF2-40B4-BE49-F238E27FC236}">
                  <a16:creationId xmlns:a16="http://schemas.microsoft.com/office/drawing/2014/main" id="{B59DA1AA-DBBC-4C22-BB7F-6B0FF4F73AF5}"/>
                </a:ext>
              </a:extLst>
            </p:cNvPr>
            <p:cNvSpPr>
              <a:spLocks/>
            </p:cNvSpPr>
            <p:nvPr/>
          </p:nvSpPr>
          <p:spPr bwMode="auto">
            <a:xfrm>
              <a:off x="8455025" y="1882775"/>
              <a:ext cx="684213" cy="841375"/>
            </a:xfrm>
            <a:custGeom>
              <a:avLst/>
              <a:gdLst>
                <a:gd name="T0" fmla="*/ 727 w 2210"/>
                <a:gd name="T1" fmla="*/ 1236 h 2718"/>
                <a:gd name="T2" fmla="*/ 0 w 2210"/>
                <a:gd name="T3" fmla="*/ 2387 h 2718"/>
                <a:gd name="T4" fmla="*/ 370 w 2210"/>
                <a:gd name="T5" fmla="*/ 2718 h 2718"/>
                <a:gd name="T6" fmla="*/ 1426 w 2210"/>
                <a:gd name="T7" fmla="*/ 928 h 2718"/>
                <a:gd name="T8" fmla="*/ 2210 w 2210"/>
                <a:gd name="T9" fmla="*/ 449 h 2718"/>
                <a:gd name="T10" fmla="*/ 1886 w 2210"/>
                <a:gd name="T11" fmla="*/ 0 h 2718"/>
                <a:gd name="T12" fmla="*/ 1227 w 2210"/>
                <a:gd name="T13" fmla="*/ 454 h 2718"/>
                <a:gd name="T14" fmla="*/ 727 w 2210"/>
                <a:gd name="T15" fmla="*/ 1236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0" h="2718">
                  <a:moveTo>
                    <a:pt x="727" y="1236"/>
                  </a:moveTo>
                  <a:lnTo>
                    <a:pt x="0" y="2387"/>
                  </a:lnTo>
                  <a:lnTo>
                    <a:pt x="370" y="2718"/>
                  </a:lnTo>
                  <a:cubicBezTo>
                    <a:pt x="370" y="2718"/>
                    <a:pt x="1064" y="1722"/>
                    <a:pt x="1426" y="928"/>
                  </a:cubicBezTo>
                  <a:cubicBezTo>
                    <a:pt x="1516" y="730"/>
                    <a:pt x="2210" y="449"/>
                    <a:pt x="2210" y="449"/>
                  </a:cubicBezTo>
                  <a:lnTo>
                    <a:pt x="1886" y="0"/>
                  </a:lnTo>
                  <a:cubicBezTo>
                    <a:pt x="1886" y="0"/>
                    <a:pt x="1374" y="304"/>
                    <a:pt x="1227" y="454"/>
                  </a:cubicBezTo>
                  <a:cubicBezTo>
                    <a:pt x="1058" y="625"/>
                    <a:pt x="727" y="1236"/>
                    <a:pt x="727" y="12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6" name="Freeform 31">
              <a:extLst>
                <a:ext uri="{FF2B5EF4-FFF2-40B4-BE49-F238E27FC236}">
                  <a16:creationId xmlns:a16="http://schemas.microsoft.com/office/drawing/2014/main" id="{5E54D69F-5A81-4BB0-80EC-558DDE199163}"/>
                </a:ext>
              </a:extLst>
            </p:cNvPr>
            <p:cNvSpPr>
              <a:spLocks/>
            </p:cNvSpPr>
            <p:nvPr/>
          </p:nvSpPr>
          <p:spPr bwMode="auto">
            <a:xfrm>
              <a:off x="7970838" y="4276725"/>
              <a:ext cx="1414463" cy="682625"/>
            </a:xfrm>
            <a:custGeom>
              <a:avLst/>
              <a:gdLst>
                <a:gd name="T0" fmla="*/ 1 w 4570"/>
                <a:gd name="T1" fmla="*/ 388 h 2202"/>
                <a:gd name="T2" fmla="*/ 2290 w 4570"/>
                <a:gd name="T3" fmla="*/ 1016 h 2202"/>
                <a:gd name="T4" fmla="*/ 1013 w 4570"/>
                <a:gd name="T5" fmla="*/ 1658 h 2202"/>
                <a:gd name="T6" fmla="*/ 3717 w 4570"/>
                <a:gd name="T7" fmla="*/ 2202 h 2202"/>
                <a:gd name="T8" fmla="*/ 4275 w 4570"/>
                <a:gd name="T9" fmla="*/ 1005 h 2202"/>
                <a:gd name="T10" fmla="*/ 4570 w 4570"/>
                <a:gd name="T11" fmla="*/ 4 h 2202"/>
                <a:gd name="T12" fmla="*/ 1122 w 4570"/>
                <a:gd name="T13" fmla="*/ 4 h 2202"/>
                <a:gd name="T14" fmla="*/ 1 w 4570"/>
                <a:gd name="T15" fmla="*/ 388 h 2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70" h="2202">
                  <a:moveTo>
                    <a:pt x="1" y="388"/>
                  </a:moveTo>
                  <a:cubicBezTo>
                    <a:pt x="2" y="842"/>
                    <a:pt x="2327" y="520"/>
                    <a:pt x="2290" y="1016"/>
                  </a:cubicBezTo>
                  <a:cubicBezTo>
                    <a:pt x="2252" y="1512"/>
                    <a:pt x="1033" y="1225"/>
                    <a:pt x="1013" y="1658"/>
                  </a:cubicBezTo>
                  <a:cubicBezTo>
                    <a:pt x="993" y="2091"/>
                    <a:pt x="3717" y="2202"/>
                    <a:pt x="3717" y="2202"/>
                  </a:cubicBezTo>
                  <a:cubicBezTo>
                    <a:pt x="3717" y="2202"/>
                    <a:pt x="4104" y="1495"/>
                    <a:pt x="4275" y="1005"/>
                  </a:cubicBezTo>
                  <a:cubicBezTo>
                    <a:pt x="4434" y="554"/>
                    <a:pt x="4570" y="4"/>
                    <a:pt x="4570" y="4"/>
                  </a:cubicBezTo>
                  <a:lnTo>
                    <a:pt x="1122" y="4"/>
                  </a:lnTo>
                  <a:cubicBezTo>
                    <a:pt x="1122" y="4"/>
                    <a:pt x="0" y="0"/>
                    <a:pt x="1" y="3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7" name="Freeform 32">
              <a:extLst>
                <a:ext uri="{FF2B5EF4-FFF2-40B4-BE49-F238E27FC236}">
                  <a16:creationId xmlns:a16="http://schemas.microsoft.com/office/drawing/2014/main" id="{04EE5678-E5F5-4F5C-815F-496557997132}"/>
                </a:ext>
              </a:extLst>
            </p:cNvPr>
            <p:cNvSpPr>
              <a:spLocks/>
            </p:cNvSpPr>
            <p:nvPr/>
          </p:nvSpPr>
          <p:spPr bwMode="auto">
            <a:xfrm>
              <a:off x="7904163" y="5049838"/>
              <a:ext cx="1179513" cy="992188"/>
            </a:xfrm>
            <a:custGeom>
              <a:avLst/>
              <a:gdLst>
                <a:gd name="T0" fmla="*/ 1468 w 3813"/>
                <a:gd name="T1" fmla="*/ 336 h 3208"/>
                <a:gd name="T2" fmla="*/ 1988 w 3813"/>
                <a:gd name="T3" fmla="*/ 928 h 3208"/>
                <a:gd name="T4" fmla="*/ 0 w 3813"/>
                <a:gd name="T5" fmla="*/ 2198 h 3208"/>
                <a:gd name="T6" fmla="*/ 1409 w 3813"/>
                <a:gd name="T7" fmla="*/ 3039 h 3208"/>
                <a:gd name="T8" fmla="*/ 2769 w 3813"/>
                <a:gd name="T9" fmla="*/ 1572 h 3208"/>
                <a:gd name="T10" fmla="*/ 3813 w 3813"/>
                <a:gd name="T11" fmla="*/ 0 h 3208"/>
                <a:gd name="T12" fmla="*/ 2483 w 3813"/>
                <a:gd name="T13" fmla="*/ 0 h 3208"/>
                <a:gd name="T14" fmla="*/ 1468 w 3813"/>
                <a:gd name="T15" fmla="*/ 336 h 3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3" h="3208">
                  <a:moveTo>
                    <a:pt x="1468" y="336"/>
                  </a:moveTo>
                  <a:cubicBezTo>
                    <a:pt x="1461" y="624"/>
                    <a:pt x="2014" y="566"/>
                    <a:pt x="1988" y="928"/>
                  </a:cubicBezTo>
                  <a:cubicBezTo>
                    <a:pt x="1962" y="1289"/>
                    <a:pt x="0" y="1335"/>
                    <a:pt x="0" y="2198"/>
                  </a:cubicBezTo>
                  <a:cubicBezTo>
                    <a:pt x="0" y="3208"/>
                    <a:pt x="1409" y="3039"/>
                    <a:pt x="1409" y="3039"/>
                  </a:cubicBezTo>
                  <a:cubicBezTo>
                    <a:pt x="1409" y="3039"/>
                    <a:pt x="2245" y="2269"/>
                    <a:pt x="2769" y="1572"/>
                  </a:cubicBezTo>
                  <a:cubicBezTo>
                    <a:pt x="3231" y="958"/>
                    <a:pt x="3813" y="0"/>
                    <a:pt x="3813" y="0"/>
                  </a:cubicBezTo>
                  <a:lnTo>
                    <a:pt x="2483" y="0"/>
                  </a:lnTo>
                  <a:cubicBezTo>
                    <a:pt x="2087" y="0"/>
                    <a:pt x="1475" y="32"/>
                    <a:pt x="1468" y="3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8" name="Freeform 33">
              <a:extLst>
                <a:ext uri="{FF2B5EF4-FFF2-40B4-BE49-F238E27FC236}">
                  <a16:creationId xmlns:a16="http://schemas.microsoft.com/office/drawing/2014/main" id="{3738905A-BCD9-4A0C-B139-3546751C6053}"/>
                </a:ext>
              </a:extLst>
            </p:cNvPr>
            <p:cNvSpPr>
              <a:spLocks/>
            </p:cNvSpPr>
            <p:nvPr/>
          </p:nvSpPr>
          <p:spPr bwMode="auto">
            <a:xfrm>
              <a:off x="6978650" y="6043613"/>
              <a:ext cx="1276350" cy="660400"/>
            </a:xfrm>
            <a:custGeom>
              <a:avLst/>
              <a:gdLst>
                <a:gd name="T0" fmla="*/ 1354 w 4121"/>
                <a:gd name="T1" fmla="*/ 561 h 2132"/>
                <a:gd name="T2" fmla="*/ 528 w 4121"/>
                <a:gd name="T3" fmla="*/ 2132 h 2132"/>
                <a:gd name="T4" fmla="*/ 1883 w 4121"/>
                <a:gd name="T5" fmla="*/ 1476 h 2132"/>
                <a:gd name="T6" fmla="*/ 4121 w 4121"/>
                <a:gd name="T7" fmla="*/ 205 h 2132"/>
                <a:gd name="T8" fmla="*/ 1354 w 4121"/>
                <a:gd name="T9" fmla="*/ 561 h 2132"/>
              </a:gdLst>
              <a:ahLst/>
              <a:cxnLst>
                <a:cxn ang="0">
                  <a:pos x="T0" y="T1"/>
                </a:cxn>
                <a:cxn ang="0">
                  <a:pos x="T2" y="T3"/>
                </a:cxn>
                <a:cxn ang="0">
                  <a:pos x="T4" y="T5"/>
                </a:cxn>
                <a:cxn ang="0">
                  <a:pos x="T6" y="T7"/>
                </a:cxn>
                <a:cxn ang="0">
                  <a:pos x="T8" y="T9"/>
                </a:cxn>
              </a:cxnLst>
              <a:rect l="0" t="0" r="r" b="b"/>
              <a:pathLst>
                <a:path w="4121" h="2132">
                  <a:moveTo>
                    <a:pt x="1354" y="561"/>
                  </a:moveTo>
                  <a:cubicBezTo>
                    <a:pt x="0" y="1526"/>
                    <a:pt x="528" y="2132"/>
                    <a:pt x="528" y="2132"/>
                  </a:cubicBezTo>
                  <a:cubicBezTo>
                    <a:pt x="528" y="2132"/>
                    <a:pt x="1252" y="1818"/>
                    <a:pt x="1883" y="1476"/>
                  </a:cubicBezTo>
                  <a:cubicBezTo>
                    <a:pt x="2513" y="1133"/>
                    <a:pt x="4121" y="205"/>
                    <a:pt x="4121" y="205"/>
                  </a:cubicBezTo>
                  <a:cubicBezTo>
                    <a:pt x="4121" y="205"/>
                    <a:pt x="2140" y="0"/>
                    <a:pt x="1354" y="5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39" name="Freeform 34">
              <a:extLst>
                <a:ext uri="{FF2B5EF4-FFF2-40B4-BE49-F238E27FC236}">
                  <a16:creationId xmlns:a16="http://schemas.microsoft.com/office/drawing/2014/main" id="{B87070F1-247D-4AD1-BEBC-7CE69BF3CC2A}"/>
                </a:ext>
              </a:extLst>
            </p:cNvPr>
            <p:cNvSpPr>
              <a:spLocks/>
            </p:cNvSpPr>
            <p:nvPr/>
          </p:nvSpPr>
          <p:spPr bwMode="auto">
            <a:xfrm>
              <a:off x="6067425" y="5486400"/>
              <a:ext cx="1260475" cy="1289050"/>
            </a:xfrm>
            <a:custGeom>
              <a:avLst/>
              <a:gdLst>
                <a:gd name="T0" fmla="*/ 3431 w 4069"/>
                <a:gd name="T1" fmla="*/ 2673 h 4166"/>
                <a:gd name="T2" fmla="*/ 4069 w 4069"/>
                <a:gd name="T3" fmla="*/ 1713 h 4166"/>
                <a:gd name="T4" fmla="*/ 3370 w 4069"/>
                <a:gd name="T5" fmla="*/ 1956 h 4166"/>
                <a:gd name="T6" fmla="*/ 3487 w 4069"/>
                <a:gd name="T7" fmla="*/ 582 h 4166"/>
                <a:gd name="T8" fmla="*/ 3125 w 4069"/>
                <a:gd name="T9" fmla="*/ 432 h 4166"/>
                <a:gd name="T10" fmla="*/ 2984 w 4069"/>
                <a:gd name="T11" fmla="*/ 1051 h 4166"/>
                <a:gd name="T12" fmla="*/ 2276 w 4069"/>
                <a:gd name="T13" fmla="*/ 2301 h 4166"/>
                <a:gd name="T14" fmla="*/ 2402 w 4069"/>
                <a:gd name="T15" fmla="*/ 432 h 4166"/>
                <a:gd name="T16" fmla="*/ 1991 w 4069"/>
                <a:gd name="T17" fmla="*/ 173 h 4166"/>
                <a:gd name="T18" fmla="*/ 1742 w 4069"/>
                <a:gd name="T19" fmla="*/ 2221 h 4166"/>
                <a:gd name="T20" fmla="*/ 1301 w 4069"/>
                <a:gd name="T21" fmla="*/ 0 h 4166"/>
                <a:gd name="T22" fmla="*/ 971 w 4069"/>
                <a:gd name="T23" fmla="*/ 432 h 4166"/>
                <a:gd name="T24" fmla="*/ 782 w 4069"/>
                <a:gd name="T25" fmla="*/ 2608 h 4166"/>
                <a:gd name="T26" fmla="*/ 358 w 4069"/>
                <a:gd name="T27" fmla="*/ 1051 h 4166"/>
                <a:gd name="T28" fmla="*/ 115 w 4069"/>
                <a:gd name="T29" fmla="*/ 1384 h 4166"/>
                <a:gd name="T30" fmla="*/ 0 w 4069"/>
                <a:gd name="T31" fmla="*/ 2083 h 4166"/>
                <a:gd name="T32" fmla="*/ 546 w 4069"/>
                <a:gd name="T33" fmla="*/ 3338 h 4166"/>
                <a:gd name="T34" fmla="*/ 1991 w 4069"/>
                <a:gd name="T35" fmla="*/ 3338 h 4166"/>
                <a:gd name="T36" fmla="*/ 2202 w 4069"/>
                <a:gd name="T37" fmla="*/ 4166 h 4166"/>
                <a:gd name="T38" fmla="*/ 2858 w 4069"/>
                <a:gd name="T39" fmla="*/ 4058 h 4166"/>
                <a:gd name="T40" fmla="*/ 2685 w 4069"/>
                <a:gd name="T41" fmla="*/ 3255 h 4166"/>
                <a:gd name="T42" fmla="*/ 3431 w 4069"/>
                <a:gd name="T43" fmla="*/ 2673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9" h="4166">
                  <a:moveTo>
                    <a:pt x="3431" y="2673"/>
                  </a:moveTo>
                  <a:cubicBezTo>
                    <a:pt x="3731" y="2295"/>
                    <a:pt x="4069" y="1713"/>
                    <a:pt x="4069" y="1713"/>
                  </a:cubicBezTo>
                  <a:lnTo>
                    <a:pt x="3370" y="1956"/>
                  </a:lnTo>
                  <a:lnTo>
                    <a:pt x="3487" y="582"/>
                  </a:lnTo>
                  <a:lnTo>
                    <a:pt x="3125" y="432"/>
                  </a:lnTo>
                  <a:cubicBezTo>
                    <a:pt x="3125" y="432"/>
                    <a:pt x="3063" y="676"/>
                    <a:pt x="2984" y="1051"/>
                  </a:cubicBezTo>
                  <a:cubicBezTo>
                    <a:pt x="2905" y="1425"/>
                    <a:pt x="2276" y="2301"/>
                    <a:pt x="2276" y="2301"/>
                  </a:cubicBezTo>
                  <a:lnTo>
                    <a:pt x="2402" y="432"/>
                  </a:lnTo>
                  <a:lnTo>
                    <a:pt x="1991" y="173"/>
                  </a:lnTo>
                  <a:lnTo>
                    <a:pt x="1742" y="2221"/>
                  </a:lnTo>
                  <a:lnTo>
                    <a:pt x="1301" y="0"/>
                  </a:lnTo>
                  <a:lnTo>
                    <a:pt x="971" y="432"/>
                  </a:lnTo>
                  <a:lnTo>
                    <a:pt x="782" y="2608"/>
                  </a:lnTo>
                  <a:lnTo>
                    <a:pt x="358" y="1051"/>
                  </a:lnTo>
                  <a:lnTo>
                    <a:pt x="115" y="1384"/>
                  </a:lnTo>
                  <a:lnTo>
                    <a:pt x="0" y="2083"/>
                  </a:lnTo>
                  <a:cubicBezTo>
                    <a:pt x="0" y="2083"/>
                    <a:pt x="99" y="3096"/>
                    <a:pt x="546" y="3338"/>
                  </a:cubicBezTo>
                  <a:cubicBezTo>
                    <a:pt x="1151" y="3665"/>
                    <a:pt x="1991" y="3338"/>
                    <a:pt x="1991" y="3338"/>
                  </a:cubicBezTo>
                  <a:lnTo>
                    <a:pt x="2202" y="4166"/>
                  </a:lnTo>
                  <a:lnTo>
                    <a:pt x="2858" y="4058"/>
                  </a:lnTo>
                  <a:lnTo>
                    <a:pt x="2685" y="3255"/>
                  </a:lnTo>
                  <a:cubicBezTo>
                    <a:pt x="2685" y="3255"/>
                    <a:pt x="3172" y="2998"/>
                    <a:pt x="3431" y="26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sp>
          <p:nvSpPr>
            <p:cNvPr id="40" name="Freeform 35">
              <a:extLst>
                <a:ext uri="{FF2B5EF4-FFF2-40B4-BE49-F238E27FC236}">
                  <a16:creationId xmlns:a16="http://schemas.microsoft.com/office/drawing/2014/main" id="{AFD9F7F7-AC8B-4B6D-868D-6805C1467B87}"/>
                </a:ext>
              </a:extLst>
            </p:cNvPr>
            <p:cNvSpPr>
              <a:spLocks/>
            </p:cNvSpPr>
            <p:nvPr/>
          </p:nvSpPr>
          <p:spPr bwMode="auto">
            <a:xfrm>
              <a:off x="6835775" y="4441825"/>
              <a:ext cx="1366838" cy="1522413"/>
            </a:xfrm>
            <a:custGeom>
              <a:avLst/>
              <a:gdLst>
                <a:gd name="T0" fmla="*/ 3335 w 4419"/>
                <a:gd name="T1" fmla="*/ 680 h 4922"/>
                <a:gd name="T2" fmla="*/ 3083 w 4419"/>
                <a:gd name="T3" fmla="*/ 1244 h 4922"/>
                <a:gd name="T4" fmla="*/ 2361 w 4419"/>
                <a:gd name="T5" fmla="*/ 2141 h 4922"/>
                <a:gd name="T6" fmla="*/ 2596 w 4419"/>
                <a:gd name="T7" fmla="*/ 1308 h 4922"/>
                <a:gd name="T8" fmla="*/ 2738 w 4419"/>
                <a:gd name="T9" fmla="*/ 0 h 4922"/>
                <a:gd name="T10" fmla="*/ 2337 w 4419"/>
                <a:gd name="T11" fmla="*/ 0 h 4922"/>
                <a:gd name="T12" fmla="*/ 1809 w 4419"/>
                <a:gd name="T13" fmla="*/ 1865 h 4922"/>
                <a:gd name="T14" fmla="*/ 1563 w 4419"/>
                <a:gd name="T15" fmla="*/ 118 h 4922"/>
                <a:gd name="T16" fmla="*/ 1168 w 4419"/>
                <a:gd name="T17" fmla="*/ 574 h 4922"/>
                <a:gd name="T18" fmla="*/ 891 w 4419"/>
                <a:gd name="T19" fmla="*/ 2644 h 4922"/>
                <a:gd name="T20" fmla="*/ 425 w 4419"/>
                <a:gd name="T21" fmla="*/ 1244 h 4922"/>
                <a:gd name="T22" fmla="*/ 0 w 4419"/>
                <a:gd name="T23" fmla="*/ 1322 h 4922"/>
                <a:gd name="T24" fmla="*/ 0 w 4419"/>
                <a:gd name="T25" fmla="*/ 1965 h 4922"/>
                <a:gd name="T26" fmla="*/ 539 w 4419"/>
                <a:gd name="T27" fmla="*/ 3288 h 4922"/>
                <a:gd name="T28" fmla="*/ 1892 w 4419"/>
                <a:gd name="T29" fmla="*/ 3943 h 4922"/>
                <a:gd name="T30" fmla="*/ 2337 w 4419"/>
                <a:gd name="T31" fmla="*/ 4922 h 4922"/>
                <a:gd name="T32" fmla="*/ 2655 w 4419"/>
                <a:gd name="T33" fmla="*/ 4922 h 4922"/>
                <a:gd name="T34" fmla="*/ 2596 w 4419"/>
                <a:gd name="T35" fmla="*/ 3682 h 4922"/>
                <a:gd name="T36" fmla="*/ 3558 w 4419"/>
                <a:gd name="T37" fmla="*/ 3276 h 4922"/>
                <a:gd name="T38" fmla="*/ 4419 w 4419"/>
                <a:gd name="T39" fmla="*/ 2215 h 4922"/>
                <a:gd name="T40" fmla="*/ 4231 w 4419"/>
                <a:gd name="T41" fmla="*/ 1687 h 4922"/>
                <a:gd name="T42" fmla="*/ 3133 w 4419"/>
                <a:gd name="T43" fmla="*/ 2393 h 4922"/>
                <a:gd name="T44" fmla="*/ 3661 w 4419"/>
                <a:gd name="T45" fmla="*/ 1129 h 4922"/>
                <a:gd name="T46" fmla="*/ 3335 w 4419"/>
                <a:gd name="T47" fmla="*/ 680 h 4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19" h="4922">
                  <a:moveTo>
                    <a:pt x="3335" y="680"/>
                  </a:moveTo>
                  <a:cubicBezTo>
                    <a:pt x="3335" y="680"/>
                    <a:pt x="3146" y="1057"/>
                    <a:pt x="3083" y="1244"/>
                  </a:cubicBezTo>
                  <a:cubicBezTo>
                    <a:pt x="3021" y="1430"/>
                    <a:pt x="2361" y="2141"/>
                    <a:pt x="2361" y="2141"/>
                  </a:cubicBezTo>
                  <a:cubicBezTo>
                    <a:pt x="2361" y="2141"/>
                    <a:pt x="2471" y="1670"/>
                    <a:pt x="2596" y="1308"/>
                  </a:cubicBezTo>
                  <a:cubicBezTo>
                    <a:pt x="2722" y="947"/>
                    <a:pt x="2738" y="0"/>
                    <a:pt x="2738" y="0"/>
                  </a:cubicBezTo>
                  <a:lnTo>
                    <a:pt x="2337" y="0"/>
                  </a:lnTo>
                  <a:lnTo>
                    <a:pt x="1809" y="1865"/>
                  </a:lnTo>
                  <a:lnTo>
                    <a:pt x="1563" y="118"/>
                  </a:lnTo>
                  <a:lnTo>
                    <a:pt x="1168" y="574"/>
                  </a:lnTo>
                  <a:lnTo>
                    <a:pt x="891" y="2644"/>
                  </a:lnTo>
                  <a:lnTo>
                    <a:pt x="425" y="1244"/>
                  </a:lnTo>
                  <a:lnTo>
                    <a:pt x="0" y="1322"/>
                  </a:lnTo>
                  <a:lnTo>
                    <a:pt x="0" y="1965"/>
                  </a:lnTo>
                  <a:cubicBezTo>
                    <a:pt x="0" y="2325"/>
                    <a:pt x="221" y="2958"/>
                    <a:pt x="539" y="3288"/>
                  </a:cubicBezTo>
                  <a:cubicBezTo>
                    <a:pt x="878" y="3640"/>
                    <a:pt x="1892" y="3943"/>
                    <a:pt x="1892" y="3943"/>
                  </a:cubicBezTo>
                  <a:lnTo>
                    <a:pt x="2337" y="4922"/>
                  </a:lnTo>
                  <a:lnTo>
                    <a:pt x="2655" y="4922"/>
                  </a:lnTo>
                  <a:lnTo>
                    <a:pt x="2596" y="3682"/>
                  </a:lnTo>
                  <a:cubicBezTo>
                    <a:pt x="2596" y="3682"/>
                    <a:pt x="3055" y="3613"/>
                    <a:pt x="3558" y="3276"/>
                  </a:cubicBezTo>
                  <a:cubicBezTo>
                    <a:pt x="4086" y="2921"/>
                    <a:pt x="4419" y="2215"/>
                    <a:pt x="4419" y="2215"/>
                  </a:cubicBezTo>
                  <a:lnTo>
                    <a:pt x="4231" y="1687"/>
                  </a:lnTo>
                  <a:lnTo>
                    <a:pt x="3133" y="2393"/>
                  </a:lnTo>
                  <a:lnTo>
                    <a:pt x="3661" y="1129"/>
                  </a:lnTo>
                  <a:lnTo>
                    <a:pt x="3335" y="6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dirty="0"/>
            </a:p>
          </p:txBody>
        </p:sp>
      </p:grpSp>
      <p:pic>
        <p:nvPicPr>
          <p:cNvPr id="41" name="Kuva 40"/>
          <p:cNvPicPr>
            <a:picLocks noChangeAspect="1"/>
          </p:cNvPicPr>
          <p:nvPr userDrawn="1"/>
        </p:nvPicPr>
        <p:blipFill>
          <a:blip r:embed="rId2"/>
          <a:stretch>
            <a:fillRect/>
          </a:stretch>
        </p:blipFill>
        <p:spPr>
          <a:xfrm>
            <a:off x="468763" y="346773"/>
            <a:ext cx="2082009" cy="625478"/>
          </a:xfrm>
          <a:prstGeom prst="rect">
            <a:avLst/>
          </a:prstGeom>
        </p:spPr>
      </p:pic>
    </p:spTree>
    <p:extLst>
      <p:ext uri="{BB962C8B-B14F-4D97-AF65-F5344CB8AC3E}">
        <p14:creationId xmlns:p14="http://schemas.microsoft.com/office/powerpoint/2010/main" val="31099266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Otsikko ja sisältö">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1BDCC478-9EF7-4016-99B8-F1C96CEF1727}"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8617414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EE0EA059-EA97-4B8E-8A70-C83C22C1EA4A}"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14442527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1915200"/>
            <a:ext cx="5181600" cy="4262400"/>
          </a:xfrm>
        </p:spPr>
        <p:txBody>
          <a:bodyPr/>
          <a:lstStyle>
            <a:lvl1pPr>
              <a:defRPr sz="2000"/>
            </a:lvl1pPr>
            <a:lvl2pPr>
              <a:defRPr sz="2000"/>
            </a:lvl2pPr>
            <a:lvl3pPr>
              <a:defRPr sz="2000"/>
            </a:lvl3pPr>
            <a:lvl4pPr>
              <a:defRPr sz="2000"/>
            </a:lvl4pPr>
            <a:lvl5pPr>
              <a:defRPr sz="20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10FDF261-F143-430D-AC6B-F851A24DA7F1}"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Tree>
    <p:extLst>
      <p:ext uri="{BB962C8B-B14F-4D97-AF65-F5344CB8AC3E}">
        <p14:creationId xmlns:p14="http://schemas.microsoft.com/office/powerpoint/2010/main" val="2042353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1D8FC-C0AE-4337-8075-6DB77EBFE9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089760C-F2A2-4795-B622-79B1947D07F0}"/>
              </a:ext>
            </a:extLst>
          </p:cNvPr>
          <p:cNvSpPr>
            <a:spLocks noGrp="1"/>
          </p:cNvSpPr>
          <p:nvPr>
            <p:ph sz="half" idx="1"/>
          </p:nvPr>
        </p:nvSpPr>
        <p:spPr>
          <a:xfrm>
            <a:off x="5868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2EBB5779-C5B3-4ACE-8819-391AE287F708}"/>
              </a:ext>
            </a:extLst>
          </p:cNvPr>
          <p:cNvSpPr>
            <a:spLocks noGrp="1"/>
          </p:cNvSpPr>
          <p:nvPr>
            <p:ph sz="half" idx="2"/>
          </p:nvPr>
        </p:nvSpPr>
        <p:spPr>
          <a:xfrm>
            <a:off x="6172200" y="2541494"/>
            <a:ext cx="5181600" cy="3636106"/>
          </a:xfrm>
        </p:spPr>
        <p:txBody>
          <a:bodyPr/>
          <a:lstStyle>
            <a:lvl1pPr>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B0680D1F-ACFD-498D-B9E2-63A2AAB24B1F}"/>
              </a:ext>
            </a:extLst>
          </p:cNvPr>
          <p:cNvSpPr>
            <a:spLocks noGrp="1"/>
          </p:cNvSpPr>
          <p:nvPr>
            <p:ph type="dt" sz="half" idx="10"/>
          </p:nvPr>
        </p:nvSpPr>
        <p:spPr/>
        <p:txBody>
          <a:bodyPr/>
          <a:lstStyle/>
          <a:p>
            <a:fld id="{74B03D3E-167A-45E2-9940-9C40C0374E43}" type="datetime1">
              <a:rPr lang="fi-FI" smtClean="0"/>
              <a:t>7.3.2024</a:t>
            </a:fld>
            <a:endParaRPr lang="fi-FI" dirty="0"/>
          </a:p>
        </p:txBody>
      </p:sp>
      <p:sp>
        <p:nvSpPr>
          <p:cNvPr id="6" name="Alatunnisteen paikkamerkki 5">
            <a:extLst>
              <a:ext uri="{FF2B5EF4-FFF2-40B4-BE49-F238E27FC236}">
                <a16:creationId xmlns:a16="http://schemas.microsoft.com/office/drawing/2014/main" id="{D9EECDDD-CF1C-4F55-B770-8054BFAF15D7}"/>
              </a:ext>
            </a:extLst>
          </p:cNvPr>
          <p:cNvSpPr>
            <a:spLocks noGrp="1"/>
          </p:cNvSpPr>
          <p:nvPr>
            <p:ph type="ftr" sz="quarter" idx="11"/>
          </p:nvPr>
        </p:nvSpPr>
        <p:spPr/>
        <p:txBody>
          <a:bodyPr/>
          <a:lstStyle/>
          <a:p>
            <a:r>
              <a:rPr lang="fi-FI" dirty="0"/>
              <a:t>ESITYKSEN NIMI</a:t>
            </a:r>
          </a:p>
        </p:txBody>
      </p:sp>
      <p:sp>
        <p:nvSpPr>
          <p:cNvPr id="7" name="Dian numeron paikkamerkki 6">
            <a:extLst>
              <a:ext uri="{FF2B5EF4-FFF2-40B4-BE49-F238E27FC236}">
                <a16:creationId xmlns:a16="http://schemas.microsoft.com/office/drawing/2014/main" id="{849C6FC8-13F5-405A-95DD-B19DB2FF67A1}"/>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8" name="Tekstin paikkamerkki 2">
            <a:extLst>
              <a:ext uri="{FF2B5EF4-FFF2-40B4-BE49-F238E27FC236}">
                <a16:creationId xmlns:a16="http://schemas.microsoft.com/office/drawing/2014/main" id="{126129B6-3798-412C-95B9-FA671E4F8895}"/>
              </a:ext>
            </a:extLst>
          </p:cNvPr>
          <p:cNvSpPr>
            <a:spLocks noGrp="1"/>
          </p:cNvSpPr>
          <p:nvPr>
            <p:ph type="body" idx="13"/>
          </p:nvPr>
        </p:nvSpPr>
        <p:spPr>
          <a:xfrm>
            <a:off x="586800" y="1915199"/>
            <a:ext cx="5181600"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9" name="Tekstin paikkamerkki 4">
            <a:extLst>
              <a:ext uri="{FF2B5EF4-FFF2-40B4-BE49-F238E27FC236}">
                <a16:creationId xmlns:a16="http://schemas.microsoft.com/office/drawing/2014/main" id="{28707815-6EE0-48C7-AA20-B64E690CC007}"/>
              </a:ext>
            </a:extLst>
          </p:cNvPr>
          <p:cNvSpPr>
            <a:spLocks noGrp="1"/>
          </p:cNvSpPr>
          <p:nvPr>
            <p:ph type="body" sz="quarter" idx="3"/>
          </p:nvPr>
        </p:nvSpPr>
        <p:spPr>
          <a:xfrm>
            <a:off x="6172200" y="1915199"/>
            <a:ext cx="5183188" cy="5898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Tree>
    <p:extLst>
      <p:ext uri="{BB962C8B-B14F-4D97-AF65-F5344CB8AC3E}">
        <p14:creationId xmlns:p14="http://schemas.microsoft.com/office/powerpoint/2010/main" val="35412101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Kuvatekstillinen kuv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5706036"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87189"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B0F3F880-CA20-4F43-BF45-669F5D0CCC15}"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6804025"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34594144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992905" y="535454"/>
            <a:ext cx="5136777"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47660B0-9FA5-450A-8CEE-A7298ED20138}"/>
              </a:ext>
            </a:extLst>
          </p:cNvPr>
          <p:cNvSpPr>
            <a:spLocks noGrp="1"/>
          </p:cNvSpPr>
          <p:nvPr>
            <p:ph idx="1"/>
          </p:nvPr>
        </p:nvSpPr>
        <p:spPr>
          <a:xfrm>
            <a:off x="5992906" y="1913965"/>
            <a:ext cx="5706036" cy="4262998"/>
          </a:xfrm>
        </p:spPr>
        <p:txBody>
          <a:bodyPr>
            <a:normAutofit/>
          </a:bodyPr>
          <a:lstStyle>
            <a:lvl1pPr>
              <a:spcBef>
                <a:spcPts val="2000"/>
              </a:spcBef>
              <a:defRPr sz="2000"/>
            </a:lvl1pPr>
            <a:lvl2pPr>
              <a:defRPr sz="2000"/>
            </a:lvl2pPr>
            <a:lvl3pPr>
              <a:defRPr sz="2000"/>
            </a:lvl3pPr>
            <a:lvl4pPr>
              <a:defRPr sz="2000"/>
            </a:lvl4pPr>
            <a:lvl5pPr>
              <a:defRPr sz="20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A07991D1-C8BE-489F-89FC-D1307C68581A}"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5387975" cy="6858000"/>
          </a:xfrm>
          <a:solidFill>
            <a:schemeClr val="bg1">
              <a:lumMod val="95000"/>
            </a:schemeClr>
          </a:solidFill>
        </p:spPr>
        <p:txBody>
          <a:bodyPr anchor="ctr" anchorCtr="0"/>
          <a:lstStyle>
            <a:lvl1pPr marL="0" indent="0" algn="ctr">
              <a:buNone/>
              <a:defRPr sz="1600" b="1" i="1"/>
            </a:lvl1pPr>
          </a:lstStyle>
          <a:p>
            <a:endParaRPr lang="fi-FI" dirty="0"/>
          </a:p>
        </p:txBody>
      </p:sp>
    </p:spTree>
    <p:extLst>
      <p:ext uri="{BB962C8B-B14F-4D97-AF65-F5344CB8AC3E}">
        <p14:creationId xmlns:p14="http://schemas.microsoft.com/office/powerpoint/2010/main" val="17012890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Nosto ja kuva">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587188" y="535454"/>
            <a:ext cx="4409587" cy="4439958"/>
          </a:xfrm>
        </p:spPr>
        <p:txBody>
          <a:bodyPr/>
          <a:lstStyle>
            <a:lvl1pPr>
              <a:defRPr sz="45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p>
            <a:fld id="{F61FA494-40CB-44B3-BEBF-D2CAB1BD07C3}"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p>
            <a:fld id="{6ACDE00E-3FBE-42A6-9516-DD8C59D4ADE8}" type="slidenum">
              <a:rPr lang="fi-FI" smtClean="0"/>
              <a:t>‹#›</a:t>
            </a:fld>
            <a:endParaRPr lang="fi-FI" dirty="0"/>
          </a:p>
        </p:txBody>
      </p:sp>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5387975"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lvl1pPr>
          </a:lstStyle>
          <a:p>
            <a:pPr lvl="0"/>
            <a:r>
              <a:rPr lang="fi-FI" dirty="0"/>
              <a:t> </a:t>
            </a:r>
          </a:p>
        </p:txBody>
      </p:sp>
    </p:spTree>
    <p:extLst>
      <p:ext uri="{BB962C8B-B14F-4D97-AF65-F5344CB8AC3E}">
        <p14:creationId xmlns:p14="http://schemas.microsoft.com/office/powerpoint/2010/main" val="21104373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Nosto ja kuva 2">
    <p:bg>
      <p:bgPr>
        <a:solidFill>
          <a:srgbClr val="282D50"/>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A8B4A5FA-1519-4494-BF9D-EA8D1218DBA7}"/>
              </a:ext>
            </a:extLst>
          </p:cNvPr>
          <p:cNvSpPr>
            <a:spLocks noGrp="1"/>
          </p:cNvSpPr>
          <p:nvPr>
            <p:ph type="pic" sz="quarter" idx="13"/>
          </p:nvPr>
        </p:nvSpPr>
        <p:spPr>
          <a:xfrm>
            <a:off x="0" y="0"/>
            <a:ext cx="6804025" cy="6858000"/>
          </a:xfrm>
          <a:solidFill>
            <a:schemeClr val="bg1">
              <a:lumMod val="95000"/>
            </a:schemeClr>
          </a:solidFill>
        </p:spPr>
        <p:txBody>
          <a:bodyPr anchor="ctr" anchorCtr="0"/>
          <a:lstStyle>
            <a:lvl1pPr marL="0" indent="0" algn="ctr">
              <a:buNone/>
              <a:defRPr sz="1600" b="1" i="1"/>
            </a:lvl1pPr>
          </a:lstStyle>
          <a:p>
            <a:endParaRPr lang="fi-FI" dirty="0"/>
          </a:p>
        </p:txBody>
      </p:sp>
      <p:sp>
        <p:nvSpPr>
          <p:cNvPr id="2" name="Otsikko 1">
            <a:extLst>
              <a:ext uri="{FF2B5EF4-FFF2-40B4-BE49-F238E27FC236}">
                <a16:creationId xmlns:a16="http://schemas.microsoft.com/office/drawing/2014/main" id="{FD011CCF-C8A2-4D74-9C01-D8F531704A43}"/>
              </a:ext>
            </a:extLst>
          </p:cNvPr>
          <p:cNvSpPr>
            <a:spLocks noGrp="1"/>
          </p:cNvSpPr>
          <p:nvPr>
            <p:ph type="title"/>
          </p:nvPr>
        </p:nvSpPr>
        <p:spPr>
          <a:xfrm>
            <a:off x="7360023" y="1687418"/>
            <a:ext cx="4409587" cy="4439958"/>
          </a:xfrm>
        </p:spPr>
        <p:txBody>
          <a:bodyPr anchor="b" anchorCtr="0"/>
          <a:lstStyle>
            <a:lvl1pPr>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347B7F0F-BCFB-44C1-8558-CE8456AE0FF2}"/>
              </a:ext>
            </a:extLst>
          </p:cNvPr>
          <p:cNvSpPr>
            <a:spLocks noGrp="1"/>
          </p:cNvSpPr>
          <p:nvPr>
            <p:ph type="dt" sz="half" idx="10"/>
          </p:nvPr>
        </p:nvSpPr>
        <p:spPr/>
        <p:txBody>
          <a:bodyPr/>
          <a:lstStyle>
            <a:lvl1pPr>
              <a:defRPr>
                <a:solidFill>
                  <a:schemeClr val="bg1"/>
                </a:solidFill>
              </a:defRPr>
            </a:lvl1pPr>
          </a:lstStyle>
          <a:p>
            <a:fld id="{AF0DA7E6-2A7D-40D6-A55C-C5B4C189D36A}" type="datetime1">
              <a:rPr lang="fi-FI" smtClean="0"/>
              <a:t>7.3.2024</a:t>
            </a:fld>
            <a:endParaRPr lang="fi-FI" dirty="0"/>
          </a:p>
        </p:txBody>
      </p:sp>
      <p:sp>
        <p:nvSpPr>
          <p:cNvPr id="5" name="Alatunnisteen paikkamerkki 4">
            <a:extLst>
              <a:ext uri="{FF2B5EF4-FFF2-40B4-BE49-F238E27FC236}">
                <a16:creationId xmlns:a16="http://schemas.microsoft.com/office/drawing/2014/main" id="{98AB80D4-A2EC-4269-A34D-6DEE28C02D24}"/>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2E43B299-759F-47D8-ABE8-EA5A090EB5DC}"/>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sp>
        <p:nvSpPr>
          <p:cNvPr id="12" name="Tekstin paikkamerkki 11">
            <a:extLst>
              <a:ext uri="{FF2B5EF4-FFF2-40B4-BE49-F238E27FC236}">
                <a16:creationId xmlns:a16="http://schemas.microsoft.com/office/drawing/2014/main" id="{05DE50F1-241C-4568-9FF6-8B2491246DE3}"/>
              </a:ext>
            </a:extLst>
          </p:cNvPr>
          <p:cNvSpPr>
            <a:spLocks noGrp="1"/>
          </p:cNvSpPr>
          <p:nvPr>
            <p:ph type="body" sz="quarter" idx="14" hasCustomPrompt="1"/>
          </p:nvPr>
        </p:nvSpPr>
        <p:spPr>
          <a:xfrm>
            <a:off x="11163600" y="381600"/>
            <a:ext cx="637200" cy="640800"/>
          </a:xfrm>
          <a:blipFill>
            <a:blip r:embed="rId2" cstate="screen">
              <a:extLst>
                <a:ext uri="{28A0092B-C50C-407E-A947-70E740481C1C}">
                  <a14:useLocalDpi xmlns:a14="http://schemas.microsoft.com/office/drawing/2010/main"/>
                </a:ext>
              </a:extLst>
            </a:blip>
            <a:stretch>
              <a:fillRect/>
            </a:stretch>
          </a:blipFill>
        </p:spPr>
        <p:txBody>
          <a:bodyPr anchor="ctr" anchorCtr="0"/>
          <a:lstStyle>
            <a:lvl1pPr marL="0" indent="0" algn="ctr">
              <a:buNone/>
              <a:defRPr sz="400">
                <a:solidFill>
                  <a:schemeClr val="bg1"/>
                </a:solidFill>
              </a:defRPr>
            </a:lvl1pPr>
          </a:lstStyle>
          <a:p>
            <a:pPr lvl="0"/>
            <a:r>
              <a:rPr lang="fi-FI" dirty="0"/>
              <a:t> </a:t>
            </a:r>
          </a:p>
        </p:txBody>
      </p:sp>
    </p:spTree>
    <p:extLst>
      <p:ext uri="{BB962C8B-B14F-4D97-AF65-F5344CB8AC3E}">
        <p14:creationId xmlns:p14="http://schemas.microsoft.com/office/powerpoint/2010/main" val="2371435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rgbClr val="282D5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EF190-8115-4694-B383-DF2B8DD796E2}"/>
              </a:ext>
            </a:extLst>
          </p:cNvPr>
          <p:cNvSpPr>
            <a:spLocks noGrp="1"/>
          </p:cNvSpPr>
          <p:nvPr>
            <p:ph type="title"/>
          </p:nvPr>
        </p:nvSpPr>
        <p:spPr>
          <a:xfrm>
            <a:off x="831850" y="1407459"/>
            <a:ext cx="10515600" cy="4208929"/>
          </a:xfrm>
        </p:spPr>
        <p:txBody>
          <a:bodyPr anchor="ctr" anchorCtr="0">
            <a:noAutofit/>
          </a:bodyPr>
          <a:lstStyle>
            <a:lvl1pPr algn="ctr">
              <a:defRPr sz="8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Päivämäärän paikkamerkki 3">
            <a:extLst>
              <a:ext uri="{FF2B5EF4-FFF2-40B4-BE49-F238E27FC236}">
                <a16:creationId xmlns:a16="http://schemas.microsoft.com/office/drawing/2014/main" id="{F3B537B9-2D40-457C-9BCB-8365DC1A0D63}"/>
              </a:ext>
            </a:extLst>
          </p:cNvPr>
          <p:cNvSpPr>
            <a:spLocks noGrp="1"/>
          </p:cNvSpPr>
          <p:nvPr>
            <p:ph type="dt" sz="half" idx="10"/>
          </p:nvPr>
        </p:nvSpPr>
        <p:spPr/>
        <p:txBody>
          <a:bodyPr/>
          <a:lstStyle>
            <a:lvl1pPr>
              <a:defRPr>
                <a:solidFill>
                  <a:schemeClr val="bg1"/>
                </a:solidFill>
              </a:defRPr>
            </a:lvl1pPr>
          </a:lstStyle>
          <a:p>
            <a:fld id="{9C722D38-2B9C-49E5-9DFD-9CC4A254FE27}" type="datetime1">
              <a:rPr lang="fi-FI" smtClean="0"/>
              <a:t>7.3.2024</a:t>
            </a:fld>
            <a:endParaRPr lang="fi-FI" dirty="0"/>
          </a:p>
        </p:txBody>
      </p:sp>
      <p:sp>
        <p:nvSpPr>
          <p:cNvPr id="5" name="Alatunnisteen paikkamerkki 4">
            <a:extLst>
              <a:ext uri="{FF2B5EF4-FFF2-40B4-BE49-F238E27FC236}">
                <a16:creationId xmlns:a16="http://schemas.microsoft.com/office/drawing/2014/main" id="{EF0304B8-9097-4FA3-8832-A832CBE44DB1}"/>
              </a:ext>
            </a:extLst>
          </p:cNvPr>
          <p:cNvSpPr>
            <a:spLocks noGrp="1"/>
          </p:cNvSpPr>
          <p:nvPr>
            <p:ph type="ftr" sz="quarter" idx="11"/>
          </p:nvPr>
        </p:nvSpPr>
        <p:spPr/>
        <p:txBody>
          <a:bodyPr/>
          <a:lstStyle>
            <a:lvl1pPr>
              <a:defRPr>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387C9833-AC06-4C7E-86FE-D300F5172842}"/>
              </a:ext>
            </a:extLst>
          </p:cNvPr>
          <p:cNvSpPr>
            <a:spLocks noGrp="1"/>
          </p:cNvSpPr>
          <p:nvPr>
            <p:ph type="sldNum" sz="quarter" idx="12"/>
          </p:nvPr>
        </p:nvSpPr>
        <p:spPr/>
        <p:txBody>
          <a:bodyPr/>
          <a:lstStyle>
            <a:lvl1pPr>
              <a:defRPr>
                <a:solidFill>
                  <a:schemeClr val="bg1"/>
                </a:solidFill>
              </a:defRPr>
            </a:lvl1pPr>
          </a:lstStyle>
          <a:p>
            <a:fld id="{6ACDE00E-3FBE-42A6-9516-DD8C59D4ADE8}" type="slidenum">
              <a:rPr lang="fi-FI" smtClean="0"/>
              <a:pPr/>
              <a:t>‹#›</a:t>
            </a:fld>
            <a:endParaRPr lang="fi-FI" dirty="0"/>
          </a:p>
        </p:txBody>
      </p:sp>
      <p:pic>
        <p:nvPicPr>
          <p:cNvPr id="7" name="Kuva 6">
            <a:extLst>
              <a:ext uri="{FF2B5EF4-FFF2-40B4-BE49-F238E27FC236}">
                <a16:creationId xmlns:a16="http://schemas.microsoft.com/office/drawing/2014/main" id="{25B71F77-ACFB-417C-A40E-A30E1DD7FC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3642454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2.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4.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0.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8.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9.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3B4A071C-5664-469F-9C6D-60BF38A772BE}"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304543738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2" r:id="rId5"/>
    <p:sldLayoutId id="2147483664" r:id="rId6"/>
    <p:sldLayoutId id="2147483667" r:id="rId7"/>
    <p:sldLayoutId id="2147483668" r:id="rId8"/>
    <p:sldLayoutId id="2147483670" r:id="rId9"/>
    <p:sldLayoutId id="2147483671" r:id="rId10"/>
    <p:sldLayoutId id="2147483651" r:id="rId11"/>
    <p:sldLayoutId id="2147483666" r:id="rId12"/>
    <p:sldLayoutId id="2147483654" r:id="rId13"/>
    <p:sldLayoutId id="2147483655" r:id="rId14"/>
    <p:sldLayoutId id="2147483662" r:id="rId15"/>
    <p:sldLayoutId id="2147483663" r:id="rId16"/>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646E3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28A102E9-07C0-4D60-BFC8-5B1ABC16DFEC}"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13246371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32463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28A102E9-07C0-4D60-BFC8-5B1ABC16DFEC}"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276465499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5A3C3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9BCDFBB8-AEA5-46B0-96FF-17D54C42C31B}"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244764464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A06E3C"/>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9BCDFBB8-AEA5-46B0-96FF-17D54C42C31B}"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408255114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324632"/>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28A102E9-07C0-4D60-BFC8-5B1ABC16DFEC}"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a:t>ESITYKSEN NIMI</a:t>
            </a:r>
            <a:endParaRPr lang="fi-FI" dirty="0"/>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hqprint">
            <a:extLst>
              <a:ext uri="{28A0092B-C50C-407E-A947-70E740481C1C}">
                <a14:useLocalDpi xmlns:a14="http://schemas.microsoft.com/office/drawing/2010/main" val="0"/>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260003574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282D50"/>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E788772B-7D39-4F45-A0C7-4BCAD1922B79}" type="datetime1">
              <a:rPr lang="fi-FI" smtClean="0"/>
              <a:t>7.3.2024</a:t>
            </a:fld>
            <a:endParaRPr lang="fi-FI"/>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hqprint">
            <a:extLst>
              <a:ext uri="{28A0092B-C50C-407E-A947-70E740481C1C}">
                <a14:useLocalDpi xmlns:a14="http://schemas.microsoft.com/office/drawing/2010/main" val="0"/>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105267808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8C5A"/>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FEE846C4-7D22-4C8D-993C-B6EBDDE555BD}"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663833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3" r:id="rId9"/>
    <p:sldLayoutId id="2147483684" r:id="rId10"/>
    <p:sldLayoutId id="2147483685" r:id="rId11"/>
    <p:sldLayoutId id="2147483687"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BEC8"/>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3A2DD640-E053-440E-8B56-945FF3BC45EF}"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139188116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8F0A0"/>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3B5FB808-E636-4648-AE31-5FC13A709259}"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234240570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CE6F5"/>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617D5060-428C-4392-8C3F-1E4D95F22A5C}"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188200452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96BEFF"/>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617D5060-428C-4392-8C3F-1E4D95F22A5C}"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356153152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78DC78"/>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tx1"/>
                </a:solidFill>
              </a:defRPr>
            </a:lvl1pPr>
          </a:lstStyle>
          <a:p>
            <a:fld id="{6B436713-6B3B-4E87-B1C3-41921C096E33}"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tx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tx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Tree>
    <p:extLst>
      <p:ext uri="{BB962C8B-B14F-4D97-AF65-F5344CB8AC3E}">
        <p14:creationId xmlns:p14="http://schemas.microsoft.com/office/powerpoint/2010/main" val="31409547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82D50"/>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E788772B-7D39-4F45-A0C7-4BCAD1922B79}"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98388610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650A0"/>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2DC0D05-64C5-409D-AF88-C1BFE5BCC667}"/>
              </a:ext>
            </a:extLst>
          </p:cNvPr>
          <p:cNvSpPr>
            <a:spLocks noGrp="1"/>
          </p:cNvSpPr>
          <p:nvPr>
            <p:ph type="title"/>
          </p:nvPr>
        </p:nvSpPr>
        <p:spPr>
          <a:xfrm>
            <a:off x="587188" y="535454"/>
            <a:ext cx="10117324" cy="1325563"/>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04AA96B-CAF4-492E-98D9-B7E75B67A490}"/>
              </a:ext>
            </a:extLst>
          </p:cNvPr>
          <p:cNvSpPr>
            <a:spLocks noGrp="1"/>
          </p:cNvSpPr>
          <p:nvPr>
            <p:ph type="body" idx="1"/>
          </p:nvPr>
        </p:nvSpPr>
        <p:spPr>
          <a:xfrm>
            <a:off x="587188" y="1913965"/>
            <a:ext cx="10766612" cy="42629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0FCC197-4F5D-49F1-9514-B09FCEF6CCE3}"/>
              </a:ext>
            </a:extLst>
          </p:cNvPr>
          <p:cNvSpPr>
            <a:spLocks noGrp="1"/>
          </p:cNvSpPr>
          <p:nvPr>
            <p:ph type="dt" sz="half" idx="2"/>
          </p:nvPr>
        </p:nvSpPr>
        <p:spPr>
          <a:xfrm>
            <a:off x="10128448" y="6309320"/>
            <a:ext cx="1072952" cy="273050"/>
          </a:xfrm>
          <a:prstGeom prst="rect">
            <a:avLst/>
          </a:prstGeom>
        </p:spPr>
        <p:txBody>
          <a:bodyPr vert="horz" lIns="0" tIns="0" rIns="0" bIns="0" rtlCol="0" anchor="ctr">
            <a:noAutofit/>
          </a:bodyPr>
          <a:lstStyle>
            <a:lvl1pPr algn="r">
              <a:defRPr sz="750" cap="all" baseline="0">
                <a:solidFill>
                  <a:schemeClr val="bg1"/>
                </a:solidFill>
              </a:defRPr>
            </a:lvl1pPr>
          </a:lstStyle>
          <a:p>
            <a:fld id="{E788772B-7D39-4F45-A0C7-4BCAD1922B79}" type="datetime1">
              <a:rPr lang="fi-FI" smtClean="0"/>
              <a:t>7.3.2024</a:t>
            </a:fld>
            <a:endParaRPr lang="fi-FI" dirty="0"/>
          </a:p>
        </p:txBody>
      </p:sp>
      <p:sp>
        <p:nvSpPr>
          <p:cNvPr id="5" name="Alatunnisteen paikkamerkki 4">
            <a:extLst>
              <a:ext uri="{FF2B5EF4-FFF2-40B4-BE49-F238E27FC236}">
                <a16:creationId xmlns:a16="http://schemas.microsoft.com/office/drawing/2014/main" id="{B1C1E599-7C45-4024-9776-CF8D20F1ACE8}"/>
              </a:ext>
            </a:extLst>
          </p:cNvPr>
          <p:cNvSpPr>
            <a:spLocks noGrp="1"/>
          </p:cNvSpPr>
          <p:nvPr>
            <p:ph type="ftr" sz="quarter" idx="3"/>
          </p:nvPr>
        </p:nvSpPr>
        <p:spPr>
          <a:xfrm>
            <a:off x="389964" y="6309320"/>
            <a:ext cx="4114800" cy="273050"/>
          </a:xfrm>
          <a:prstGeom prst="rect">
            <a:avLst/>
          </a:prstGeom>
        </p:spPr>
        <p:txBody>
          <a:bodyPr vert="horz" lIns="0" tIns="0" rIns="0" bIns="0" rtlCol="0" anchor="ctr">
            <a:noAutofit/>
          </a:bodyPr>
          <a:lstStyle>
            <a:lvl1pPr algn="l">
              <a:defRPr sz="750" cap="all" spc="120" baseline="0">
                <a:solidFill>
                  <a:schemeClr val="bg1"/>
                </a:solidFill>
              </a:defRPr>
            </a:lvl1pPr>
          </a:lstStyle>
          <a:p>
            <a:r>
              <a:rPr lang="fi-FI" dirty="0"/>
              <a:t>ESITYKSEN NIMI</a:t>
            </a:r>
          </a:p>
        </p:txBody>
      </p:sp>
      <p:sp>
        <p:nvSpPr>
          <p:cNvPr id="6" name="Dian numeron paikkamerkki 5">
            <a:extLst>
              <a:ext uri="{FF2B5EF4-FFF2-40B4-BE49-F238E27FC236}">
                <a16:creationId xmlns:a16="http://schemas.microsoft.com/office/drawing/2014/main" id="{D518E644-289C-48DC-88B6-782829BF6358}"/>
              </a:ext>
            </a:extLst>
          </p:cNvPr>
          <p:cNvSpPr>
            <a:spLocks noGrp="1"/>
          </p:cNvSpPr>
          <p:nvPr>
            <p:ph type="sldNum" sz="quarter" idx="4"/>
          </p:nvPr>
        </p:nvSpPr>
        <p:spPr>
          <a:xfrm>
            <a:off x="11233720" y="6309320"/>
            <a:ext cx="577280" cy="273050"/>
          </a:xfrm>
          <a:prstGeom prst="rect">
            <a:avLst/>
          </a:prstGeom>
        </p:spPr>
        <p:txBody>
          <a:bodyPr vert="horz" lIns="0" tIns="0" rIns="0" bIns="0" rtlCol="0" anchor="ctr">
            <a:noAutofit/>
          </a:bodyPr>
          <a:lstStyle>
            <a:lvl1pPr algn="r">
              <a:defRPr sz="750" cap="all" baseline="0">
                <a:solidFill>
                  <a:schemeClr val="bg1"/>
                </a:solidFill>
              </a:defRPr>
            </a:lvl1pPr>
          </a:lstStyle>
          <a:p>
            <a:fld id="{6ACDE00E-3FBE-42A6-9516-DD8C59D4ADE8}" type="slidenum">
              <a:rPr lang="fi-FI" smtClean="0"/>
              <a:pPr/>
              <a:t>‹#›</a:t>
            </a:fld>
            <a:endParaRPr lang="fi-FI" dirty="0"/>
          </a:p>
        </p:txBody>
      </p:sp>
      <p:pic>
        <p:nvPicPr>
          <p:cNvPr id="10" name="Kuva 9">
            <a:extLst>
              <a:ext uri="{FF2B5EF4-FFF2-40B4-BE49-F238E27FC236}">
                <a16:creationId xmlns:a16="http://schemas.microsoft.com/office/drawing/2014/main" id="{1AF7CD40-A336-4719-B216-032BC715524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100613231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bg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6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9.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hyperlink" Target="https://www.ymparisto.fi/fi/luonto-vesistot-ja-meri/luonnon-monimuotoisuus/suojelu-ja-tutkimusohjelmat/helmi-ohjelma/helmi-ohjelman-toimeenpano-uusimaa" TargetMode="External"/><Relationship Id="rId2" Type="http://schemas.openxmlformats.org/officeDocument/2006/relationships/hyperlink" Target="https://ym.fi/helmi" TargetMode="Externa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3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CD08B1-29BD-45F3-9454-2B64463882B4}"/>
              </a:ext>
            </a:extLst>
          </p:cNvPr>
          <p:cNvSpPr>
            <a:spLocks noGrp="1"/>
          </p:cNvSpPr>
          <p:nvPr>
            <p:ph type="ctrTitle"/>
          </p:nvPr>
        </p:nvSpPr>
        <p:spPr/>
        <p:txBody>
          <a:bodyPr/>
          <a:lstStyle/>
          <a:p>
            <a:r>
              <a:rPr lang="fi-FI" sz="6500" dirty="0"/>
              <a:t>Helmi-</a:t>
            </a:r>
            <a:br>
              <a:rPr lang="fi-FI" sz="6500" dirty="0"/>
            </a:br>
            <a:r>
              <a:rPr lang="fi-FI" sz="6500" dirty="0"/>
              <a:t>elinympäristö-</a:t>
            </a:r>
            <a:br>
              <a:rPr lang="fi-FI" sz="6500" dirty="0"/>
            </a:br>
            <a:r>
              <a:rPr lang="fi-FI" sz="6500" dirty="0"/>
              <a:t>ohjelma</a:t>
            </a:r>
          </a:p>
        </p:txBody>
      </p:sp>
      <p:sp>
        <p:nvSpPr>
          <p:cNvPr id="4" name="Alaotsikko 3"/>
          <p:cNvSpPr>
            <a:spLocks noGrp="1"/>
          </p:cNvSpPr>
          <p:nvPr>
            <p:ph type="subTitle" idx="1"/>
          </p:nvPr>
        </p:nvSpPr>
        <p:spPr/>
        <p:txBody>
          <a:bodyPr>
            <a:normAutofit fontScale="85000" lnSpcReduction="20000"/>
          </a:bodyPr>
          <a:lstStyle/>
          <a:p>
            <a:r>
              <a:rPr lang="en-GB" dirty="0"/>
              <a:t>Paula Salomäki</a:t>
            </a:r>
          </a:p>
          <a:p>
            <a:r>
              <a:rPr lang="en-GB" dirty="0" err="1"/>
              <a:t>Luonnonsuojeluasiantuntija</a:t>
            </a:r>
            <a:br>
              <a:rPr lang="en-GB" dirty="0"/>
            </a:br>
            <a:r>
              <a:rPr lang="en-GB" dirty="0" err="1"/>
              <a:t>Uudenmaan</a:t>
            </a:r>
            <a:r>
              <a:rPr lang="en-GB" dirty="0"/>
              <a:t> ELY-</a:t>
            </a:r>
            <a:r>
              <a:rPr lang="en-GB" dirty="0" err="1"/>
              <a:t>Keskus</a:t>
            </a:r>
            <a:endParaRPr lang="en-GB" dirty="0"/>
          </a:p>
        </p:txBody>
      </p:sp>
    </p:spTree>
    <p:extLst>
      <p:ext uri="{BB962C8B-B14F-4D97-AF65-F5344CB8AC3E}">
        <p14:creationId xmlns:p14="http://schemas.microsoft.com/office/powerpoint/2010/main" val="4099550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body of water&#10;&#10;Description automatically generated">
            <a:extLst>
              <a:ext uri="{FF2B5EF4-FFF2-40B4-BE49-F238E27FC236}">
                <a16:creationId xmlns:a16="http://schemas.microsoft.com/office/drawing/2014/main" id="{7DA098FD-4D8F-144C-8928-B4B79D717AB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7" r="37"/>
          <a:stretch>
            <a:fillRect/>
          </a:stretch>
        </p:blipFill>
        <p:spPr/>
      </p:pic>
      <p:sp>
        <p:nvSpPr>
          <p:cNvPr id="7" name="Title 6">
            <a:extLst>
              <a:ext uri="{FF2B5EF4-FFF2-40B4-BE49-F238E27FC236}">
                <a16:creationId xmlns:a16="http://schemas.microsoft.com/office/drawing/2014/main" id="{B554532F-58E8-C04C-8285-0D03917DBEAE}"/>
              </a:ext>
            </a:extLst>
          </p:cNvPr>
          <p:cNvSpPr>
            <a:spLocks noGrp="1"/>
          </p:cNvSpPr>
          <p:nvPr>
            <p:ph type="title"/>
          </p:nvPr>
        </p:nvSpPr>
        <p:spPr>
          <a:xfrm>
            <a:off x="7391213" y="1703294"/>
            <a:ext cx="4409587" cy="4424082"/>
          </a:xfrm>
        </p:spPr>
        <p:txBody>
          <a:bodyPr/>
          <a:lstStyle/>
          <a:p>
            <a:r>
              <a:rPr lang="en-GB" sz="2000" dirty="0">
                <a:latin typeface="+mn-lt"/>
                <a:ea typeface="+mn-ea"/>
                <a:cs typeface="+mn-cs"/>
              </a:rPr>
              <a:t>Tavoitteena on kunnostaa 200 arvokkainta </a:t>
            </a:r>
            <a:r>
              <a:rPr lang="en-GB" sz="2000" dirty="0" err="1">
                <a:latin typeface="+mn-lt"/>
                <a:ea typeface="+mn-ea"/>
                <a:cs typeface="+mn-cs"/>
              </a:rPr>
              <a:t>lintuvettä</a:t>
            </a:r>
            <a:r>
              <a:rPr lang="en-GB" sz="2000" dirty="0">
                <a:latin typeface="+mn-lt"/>
                <a:ea typeface="+mn-ea"/>
                <a:cs typeface="+mn-cs"/>
              </a:rPr>
              <a:t> </a:t>
            </a:r>
            <a:r>
              <a:rPr lang="en-GB" sz="2000" dirty="0" err="1">
                <a:latin typeface="+mn-lt"/>
                <a:ea typeface="+mn-ea"/>
                <a:cs typeface="+mn-cs"/>
              </a:rPr>
              <a:t>ohjelmakauden</a:t>
            </a:r>
            <a:r>
              <a:rPr lang="en-GB" sz="2000" dirty="0">
                <a:latin typeface="+mn-lt"/>
                <a:ea typeface="+mn-ea"/>
                <a:cs typeface="+mn-cs"/>
              </a:rPr>
              <a:t> </a:t>
            </a:r>
            <a:r>
              <a:rPr lang="en-GB" sz="2000" dirty="0" err="1">
                <a:latin typeface="+mn-lt"/>
                <a:ea typeface="+mn-ea"/>
                <a:cs typeface="+mn-cs"/>
              </a:rPr>
              <a:t>aikana</a:t>
            </a:r>
            <a:r>
              <a:rPr lang="en-GB" sz="2000" dirty="0">
                <a:latin typeface="+mn-lt"/>
                <a:ea typeface="+mn-ea"/>
                <a:cs typeface="+mn-cs"/>
              </a:rPr>
              <a:t>.</a:t>
            </a:r>
            <a:br>
              <a:rPr lang="en-GB" sz="2000" dirty="0">
                <a:latin typeface="+mn-lt"/>
                <a:ea typeface="+mn-ea"/>
                <a:cs typeface="+mn-cs"/>
              </a:rPr>
            </a:br>
            <a:br>
              <a:rPr lang="en-GB" sz="2000" dirty="0">
                <a:latin typeface="+mn-lt"/>
                <a:ea typeface="+mn-ea"/>
                <a:cs typeface="+mn-cs"/>
              </a:rPr>
            </a:br>
            <a:r>
              <a:rPr lang="fi-FI" sz="2000" dirty="0">
                <a:latin typeface="+mn-lt"/>
                <a:ea typeface="+mn-ea"/>
                <a:cs typeface="+mn-cs"/>
              </a:rPr>
              <a:t>Kunnostustoimia ovat kohteesta riippuen raivaus, ruoppaus, niitto, vedenpinnan nosto, pienpetopyynti, laidunnus ja hoitokalastus. </a:t>
            </a:r>
            <a:br>
              <a:rPr lang="fi-FI" sz="2000" dirty="0">
                <a:latin typeface="+mn-lt"/>
                <a:ea typeface="+mn-ea"/>
                <a:cs typeface="+mn-cs"/>
              </a:rPr>
            </a:br>
            <a:br>
              <a:rPr lang="fi-FI" sz="2000" dirty="0">
                <a:latin typeface="+mn-lt"/>
                <a:ea typeface="+mn-ea"/>
                <a:cs typeface="+mn-cs"/>
              </a:rPr>
            </a:br>
            <a:r>
              <a:rPr lang="fi-FI" sz="2000" dirty="0">
                <a:latin typeface="+mn-lt"/>
                <a:ea typeface="+mn-ea"/>
                <a:cs typeface="+mn-cs"/>
              </a:rPr>
              <a:t>Kunnostustoimenpiteet kohdennetaan ensisijaisesti Natura -verkoston lintudirektiivin mukaisille erityisille suojelualueille.</a:t>
            </a:r>
            <a:br>
              <a:rPr lang="fi-FI" sz="2000" dirty="0">
                <a:latin typeface="+mn-lt"/>
                <a:ea typeface="+mn-ea"/>
                <a:cs typeface="+mn-cs"/>
              </a:rPr>
            </a:br>
            <a:br>
              <a:rPr lang="en-GB" sz="2000" dirty="0"/>
            </a:br>
            <a:endParaRPr lang="en-FI" sz="2000" dirty="0"/>
          </a:p>
        </p:txBody>
      </p:sp>
      <p:sp>
        <p:nvSpPr>
          <p:cNvPr id="4" name="Footer Placeholder 3">
            <a:extLst>
              <a:ext uri="{FF2B5EF4-FFF2-40B4-BE49-F238E27FC236}">
                <a16:creationId xmlns:a16="http://schemas.microsoft.com/office/drawing/2014/main" id="{51424CDB-0871-1545-B1FB-45409E1374AC}"/>
              </a:ext>
            </a:extLst>
          </p:cNvPr>
          <p:cNvSpPr>
            <a:spLocks noGrp="1"/>
          </p:cNvSpPr>
          <p:nvPr>
            <p:ph type="ftr" sz="quarter" idx="11"/>
          </p:nvPr>
        </p:nvSpPr>
        <p:spPr/>
        <p:txBody>
          <a:bodyPr/>
          <a:lstStyle/>
          <a:p>
            <a:r>
              <a:rPr lang="fi-FI" dirty="0"/>
              <a:t>HELMI-ELINYMPÄRISTÖOHJELMA</a:t>
            </a:r>
          </a:p>
        </p:txBody>
      </p:sp>
      <p:sp>
        <p:nvSpPr>
          <p:cNvPr id="5" name="Slide Number Placeholder 4">
            <a:extLst>
              <a:ext uri="{FF2B5EF4-FFF2-40B4-BE49-F238E27FC236}">
                <a16:creationId xmlns:a16="http://schemas.microsoft.com/office/drawing/2014/main" id="{81B8F661-C39D-724F-9966-DC94E15FE232}"/>
              </a:ext>
            </a:extLst>
          </p:cNvPr>
          <p:cNvSpPr>
            <a:spLocks noGrp="1"/>
          </p:cNvSpPr>
          <p:nvPr>
            <p:ph type="sldNum" sz="quarter" idx="12"/>
          </p:nvPr>
        </p:nvSpPr>
        <p:spPr/>
        <p:txBody>
          <a:bodyPr/>
          <a:lstStyle/>
          <a:p>
            <a:fld id="{6ACDE00E-3FBE-42A6-9516-DD8C59D4ADE8}" type="slidenum">
              <a:rPr lang="fi-FI" smtClean="0"/>
              <a:t>10</a:t>
            </a:fld>
            <a:endParaRPr lang="fi-FI" dirty="0"/>
          </a:p>
        </p:txBody>
      </p:sp>
      <p:sp>
        <p:nvSpPr>
          <p:cNvPr id="12" name="Text Placeholder 11">
            <a:extLst>
              <a:ext uri="{FF2B5EF4-FFF2-40B4-BE49-F238E27FC236}">
                <a16:creationId xmlns:a16="http://schemas.microsoft.com/office/drawing/2014/main" id="{4A3C1284-22AF-5A4A-8CB2-AC05A3D0620E}"/>
              </a:ext>
            </a:extLst>
          </p:cNvPr>
          <p:cNvSpPr>
            <a:spLocks noGrp="1"/>
          </p:cNvSpPr>
          <p:nvPr>
            <p:ph type="body" sz="quarter" idx="14"/>
          </p:nvPr>
        </p:nvSpPr>
        <p:spPr/>
        <p:txBody>
          <a:bodyPr/>
          <a:lstStyle/>
          <a:p>
            <a:endParaRPr lang="en-FI"/>
          </a:p>
        </p:txBody>
      </p:sp>
      <p:sp>
        <p:nvSpPr>
          <p:cNvPr id="8" name="Sisällön paikkamerkki 6">
            <a:extLst>
              <a:ext uri="{FF2B5EF4-FFF2-40B4-BE49-F238E27FC236}">
                <a16:creationId xmlns:a16="http://schemas.microsoft.com/office/drawing/2014/main" id="{7AE8CF20-4F43-A841-8415-C2BC6D85EAFD}"/>
              </a:ext>
            </a:extLst>
          </p:cNvPr>
          <p:cNvSpPr txBox="1">
            <a:spLocks/>
          </p:cNvSpPr>
          <p:nvPr/>
        </p:nvSpPr>
        <p:spPr>
          <a:xfrm>
            <a:off x="389964" y="381600"/>
            <a:ext cx="2492936" cy="964600"/>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500" dirty="0">
                <a:solidFill>
                  <a:schemeClr val="bg1"/>
                </a:solidFill>
              </a:rPr>
              <a:t>Heinä-Suvannon</a:t>
            </a:r>
            <a:br>
              <a:rPr lang="fi-FI" sz="1500" dirty="0">
                <a:solidFill>
                  <a:schemeClr val="bg1"/>
                </a:solidFill>
              </a:rPr>
            </a:br>
            <a:r>
              <a:rPr lang="fi-FI" sz="1500" dirty="0">
                <a:solidFill>
                  <a:schemeClr val="bg1"/>
                </a:solidFill>
              </a:rPr>
              <a:t>lintuvesi Viitasaarella</a:t>
            </a:r>
          </a:p>
          <a:p>
            <a:pPr marL="0" indent="0">
              <a:buNone/>
            </a:pPr>
            <a:endParaRPr lang="fi-FI" sz="1500" dirty="0">
              <a:solidFill>
                <a:schemeClr val="bg1"/>
              </a:solidFill>
            </a:endParaRPr>
          </a:p>
          <a:p>
            <a:pPr marL="0" indent="0">
              <a:buNone/>
            </a:pPr>
            <a:endParaRPr lang="fi-FI" sz="1500" dirty="0">
              <a:solidFill>
                <a:schemeClr val="bg1"/>
              </a:solidFill>
            </a:endParaRPr>
          </a:p>
        </p:txBody>
      </p:sp>
    </p:spTree>
    <p:extLst>
      <p:ext uri="{BB962C8B-B14F-4D97-AF65-F5344CB8AC3E}">
        <p14:creationId xmlns:p14="http://schemas.microsoft.com/office/powerpoint/2010/main" val="1592820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ADD5E-0852-437A-977E-9B0366E948F0}"/>
              </a:ext>
            </a:extLst>
          </p:cNvPr>
          <p:cNvSpPr>
            <a:spLocks noGrp="1"/>
          </p:cNvSpPr>
          <p:nvPr>
            <p:ph type="title"/>
          </p:nvPr>
        </p:nvSpPr>
        <p:spPr/>
        <p:txBody>
          <a:bodyPr/>
          <a:lstStyle/>
          <a:p>
            <a:r>
              <a:rPr lang="fi-FI" sz="9000" dirty="0">
                <a:solidFill>
                  <a:schemeClr val="tx1"/>
                </a:solidFill>
              </a:rPr>
              <a:t>Perinne-</a:t>
            </a:r>
            <a:br>
              <a:rPr lang="fi-FI" sz="9000" dirty="0">
                <a:solidFill>
                  <a:schemeClr val="tx1"/>
                </a:solidFill>
              </a:rPr>
            </a:br>
            <a:r>
              <a:rPr lang="fi-FI" sz="9000" dirty="0">
                <a:solidFill>
                  <a:schemeClr val="tx1"/>
                </a:solidFill>
              </a:rPr>
              <a:t>biotooppien</a:t>
            </a:r>
            <a:br>
              <a:rPr lang="fi-FI" sz="9000" dirty="0">
                <a:solidFill>
                  <a:schemeClr val="tx1"/>
                </a:solidFill>
              </a:rPr>
            </a:br>
            <a:r>
              <a:rPr lang="fi-FI" sz="9000" dirty="0">
                <a:solidFill>
                  <a:schemeClr val="tx1"/>
                </a:solidFill>
              </a:rPr>
              <a:t>hoito</a:t>
            </a:r>
          </a:p>
        </p:txBody>
      </p:sp>
      <p:sp>
        <p:nvSpPr>
          <p:cNvPr id="3" name="Alatunnisteen paikkamerkki 2">
            <a:extLst>
              <a:ext uri="{FF2B5EF4-FFF2-40B4-BE49-F238E27FC236}">
                <a16:creationId xmlns:a16="http://schemas.microsoft.com/office/drawing/2014/main" id="{0DC36980-0140-4042-98AD-38565554EB1B}"/>
              </a:ext>
            </a:extLst>
          </p:cNvPr>
          <p:cNvSpPr>
            <a:spLocks noGrp="1"/>
          </p:cNvSpPr>
          <p:nvPr>
            <p:ph type="ftr" sz="quarter" idx="11"/>
          </p:nvPr>
        </p:nvSpPr>
        <p:spPr/>
        <p:txBody>
          <a:bodyPr/>
          <a:lstStyle/>
          <a:p>
            <a:r>
              <a:rPr lang="fi-FI" dirty="0">
                <a:solidFill>
                  <a:schemeClr val="tx1"/>
                </a:solidFill>
              </a:rPr>
              <a:t>HELMI-ELINYMPÄRISTÖOHJELMA</a:t>
            </a:r>
          </a:p>
        </p:txBody>
      </p:sp>
      <p:sp>
        <p:nvSpPr>
          <p:cNvPr id="4" name="Dian numeron paikkamerkki 3">
            <a:extLst>
              <a:ext uri="{FF2B5EF4-FFF2-40B4-BE49-F238E27FC236}">
                <a16:creationId xmlns:a16="http://schemas.microsoft.com/office/drawing/2014/main" id="{56F92E11-67C7-4A91-8E68-2A8D02072B2A}"/>
              </a:ext>
            </a:extLst>
          </p:cNvPr>
          <p:cNvSpPr>
            <a:spLocks noGrp="1"/>
          </p:cNvSpPr>
          <p:nvPr>
            <p:ph type="sldNum" sz="quarter" idx="12"/>
          </p:nvPr>
        </p:nvSpPr>
        <p:spPr/>
        <p:txBody>
          <a:bodyPr/>
          <a:lstStyle/>
          <a:p>
            <a:fld id="{6ACDE00E-3FBE-42A6-9516-DD8C59D4ADE8}" type="slidenum">
              <a:rPr lang="fi-FI" smtClean="0">
                <a:solidFill>
                  <a:schemeClr val="tx1"/>
                </a:solidFill>
              </a:rPr>
              <a:t>11</a:t>
            </a:fld>
            <a:endParaRPr lang="fi-FI" dirty="0">
              <a:solidFill>
                <a:schemeClr val="tx1"/>
              </a:solidFill>
            </a:endParaRPr>
          </a:p>
        </p:txBody>
      </p:sp>
    </p:spTree>
    <p:extLst>
      <p:ext uri="{BB962C8B-B14F-4D97-AF65-F5344CB8AC3E}">
        <p14:creationId xmlns:p14="http://schemas.microsoft.com/office/powerpoint/2010/main" val="413874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F0A0"/>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AEC16A3-2FA6-724B-8351-EFD9E5E6434E}"/>
              </a:ext>
            </a:extLst>
          </p:cNvPr>
          <p:cNvSpPr>
            <a:spLocks noGrp="1"/>
          </p:cNvSpPr>
          <p:nvPr>
            <p:ph idx="1"/>
          </p:nvPr>
        </p:nvSpPr>
        <p:spPr>
          <a:xfrm>
            <a:off x="5576047" y="842683"/>
            <a:ext cx="6445623" cy="6197254"/>
          </a:xfrm>
        </p:spPr>
        <p:txBody>
          <a:bodyPr>
            <a:noAutofit/>
          </a:bodyPr>
          <a:lstStyle/>
          <a:p>
            <a:pPr marL="0" indent="0">
              <a:buNone/>
            </a:pPr>
            <a:r>
              <a:rPr lang="fi-FI" sz="2400" dirty="0"/>
              <a:t>Tavoitteena </a:t>
            </a:r>
            <a:br>
              <a:rPr lang="fi-FI" sz="2400" dirty="0"/>
            </a:br>
            <a:r>
              <a:rPr lang="fi-FI" sz="2400" dirty="0"/>
              <a:t>on kunnostaa </a:t>
            </a:r>
            <a:br>
              <a:rPr lang="fi-FI" sz="2400" dirty="0"/>
            </a:br>
            <a:r>
              <a:rPr lang="fi-FI" sz="2400" dirty="0"/>
              <a:t>26 000 hehtaaria perinne-biotooppeja.</a:t>
            </a:r>
            <a:endParaRPr lang="en-GB" sz="2400" dirty="0"/>
          </a:p>
          <a:p>
            <a:pPr marL="0" indent="0">
              <a:buNone/>
            </a:pPr>
            <a:r>
              <a:rPr lang="en-GB" sz="2400" dirty="0" err="1"/>
              <a:t>Hoito</a:t>
            </a:r>
            <a:r>
              <a:rPr lang="en-GB" sz="2400" dirty="0"/>
              <a:t>- ja kunnostuskohteet </a:t>
            </a:r>
            <a:br>
              <a:rPr lang="en-GB" sz="2400" dirty="0"/>
            </a:br>
            <a:r>
              <a:rPr lang="en-GB" sz="2400" dirty="0"/>
              <a:t>valitaan perinnebiotooppikartoitusten perusteella.</a:t>
            </a:r>
          </a:p>
          <a:p>
            <a:pPr marL="0" indent="0">
              <a:buNone/>
            </a:pPr>
            <a:r>
              <a:rPr lang="en-GB" sz="2400" dirty="0"/>
              <a:t>Toimia ovat mm. raivaus, puuston poisto, aidoitus, laidunnus ja niitot. </a:t>
            </a:r>
            <a:endParaRPr lang="en-FI" sz="2400" dirty="0"/>
          </a:p>
          <a:p>
            <a:pPr marL="0" indent="0">
              <a:buNone/>
            </a:pPr>
            <a:r>
              <a:rPr lang="en-GB" sz="2400" dirty="0"/>
              <a:t>Tavoitteena on kunnostaa arvokkaimmat kohteet maatalouden ympäristötuen piiriin.</a:t>
            </a:r>
          </a:p>
          <a:p>
            <a:pPr marL="0" indent="0">
              <a:buNone/>
            </a:pPr>
            <a:r>
              <a:rPr lang="fi-FI" sz="2400" dirty="0"/>
              <a:t>Tavoitteena on nostaa hoidossa olevien perinnebiotooppien alaa 18 000 hehtaariin.</a:t>
            </a:r>
            <a:endParaRPr lang="en-GB" sz="2400" dirty="0"/>
          </a:p>
        </p:txBody>
      </p:sp>
      <p:sp>
        <p:nvSpPr>
          <p:cNvPr id="3" name="Footer Placeholder 2">
            <a:extLst>
              <a:ext uri="{FF2B5EF4-FFF2-40B4-BE49-F238E27FC236}">
                <a16:creationId xmlns:a16="http://schemas.microsoft.com/office/drawing/2014/main" id="{02905381-1E5F-A945-8D50-2B7E0A7A63E6}"/>
              </a:ext>
            </a:extLst>
          </p:cNvPr>
          <p:cNvSpPr>
            <a:spLocks noGrp="1"/>
          </p:cNvSpPr>
          <p:nvPr>
            <p:ph type="ftr" sz="quarter" idx="11"/>
          </p:nvPr>
        </p:nvSpPr>
        <p:spPr>
          <a:prstGeom prst="rect">
            <a:avLst/>
          </a:prstGeom>
        </p:spPr>
        <p:txBody>
          <a:bodyPr anchor="ctr">
            <a:normAutofit/>
          </a:bodyPr>
          <a:lstStyle/>
          <a:p>
            <a:r>
              <a:rPr lang="fi-FI" dirty="0">
                <a:solidFill>
                  <a:schemeClr val="bg1"/>
                </a:solidFill>
              </a:rPr>
              <a:t>HELMI-ELINYMPÄRISTÖOHJELMA</a:t>
            </a:r>
          </a:p>
        </p:txBody>
      </p:sp>
      <p:sp>
        <p:nvSpPr>
          <p:cNvPr id="4" name="Slide Number Placeholder 3">
            <a:extLst>
              <a:ext uri="{FF2B5EF4-FFF2-40B4-BE49-F238E27FC236}">
                <a16:creationId xmlns:a16="http://schemas.microsoft.com/office/drawing/2014/main" id="{B9D4CEBB-DBB1-954F-A57A-54EFA08FEC89}"/>
              </a:ext>
            </a:extLst>
          </p:cNvPr>
          <p:cNvSpPr>
            <a:spLocks noGrp="1"/>
          </p:cNvSpPr>
          <p:nvPr>
            <p:ph type="sldNum" sz="quarter" idx="12"/>
          </p:nvPr>
        </p:nvSpPr>
        <p:spPr>
          <a:prstGeom prst="rect">
            <a:avLst/>
          </a:prstGeom>
        </p:spPr>
        <p:txBody>
          <a:bodyPr anchor="ctr">
            <a:normAutofit/>
          </a:bodyPr>
          <a:lstStyle/>
          <a:p>
            <a:pPr>
              <a:spcAft>
                <a:spcPts val="600"/>
              </a:spcAft>
            </a:pPr>
            <a:fld id="{6ACDE00E-3FBE-42A6-9516-DD8C59D4ADE8}" type="slidenum">
              <a:rPr lang="fi-FI" smtClean="0"/>
              <a:pPr>
                <a:spcAft>
                  <a:spcPts val="600"/>
                </a:spcAft>
              </a:pPr>
              <a:t>12</a:t>
            </a:fld>
            <a:endParaRPr lang="fi-FI" dirty="0"/>
          </a:p>
        </p:txBody>
      </p:sp>
      <p:sp>
        <p:nvSpPr>
          <p:cNvPr id="12" name="Sisällön paikkamerkki 6">
            <a:extLst>
              <a:ext uri="{FF2B5EF4-FFF2-40B4-BE49-F238E27FC236}">
                <a16:creationId xmlns:a16="http://schemas.microsoft.com/office/drawing/2014/main" id="{BC616181-839A-5E48-AB2E-986BE0AEBB5F}"/>
              </a:ext>
            </a:extLst>
          </p:cNvPr>
          <p:cNvSpPr txBox="1">
            <a:spLocks/>
          </p:cNvSpPr>
          <p:nvPr/>
        </p:nvSpPr>
        <p:spPr>
          <a:xfrm>
            <a:off x="389964" y="381600"/>
            <a:ext cx="3240622" cy="230144"/>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500" dirty="0">
                <a:solidFill>
                  <a:schemeClr val="bg1"/>
                </a:solidFill>
              </a:rPr>
              <a:t>Ketokatkero</a:t>
            </a:r>
          </a:p>
        </p:txBody>
      </p:sp>
      <p:pic>
        <p:nvPicPr>
          <p:cNvPr id="5" name="Kuvan paikkamerkki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812" r="23812"/>
          <a:stretch>
            <a:fillRect/>
          </a:stretch>
        </p:blipFill>
        <p:spPr/>
      </p:pic>
    </p:spTree>
    <p:extLst>
      <p:ext uri="{BB962C8B-B14F-4D97-AF65-F5344CB8AC3E}">
        <p14:creationId xmlns:p14="http://schemas.microsoft.com/office/powerpoint/2010/main" val="265984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8B1461-9BAC-9E4B-A029-E1F7A105A73E}"/>
              </a:ext>
            </a:extLst>
          </p:cNvPr>
          <p:cNvSpPr>
            <a:spLocks noGrp="1"/>
          </p:cNvSpPr>
          <p:nvPr>
            <p:ph type="title"/>
          </p:nvPr>
        </p:nvSpPr>
        <p:spPr>
          <a:xfrm>
            <a:off x="587188" y="535454"/>
            <a:ext cx="4571408" cy="4439958"/>
          </a:xfrm>
        </p:spPr>
        <p:txBody>
          <a:bodyPr/>
          <a:lstStyle/>
          <a:p>
            <a:pPr>
              <a:lnSpc>
                <a:spcPct val="100000"/>
              </a:lnSpc>
            </a:pPr>
            <a:r>
              <a:rPr lang="fi-FI" sz="2000" dirty="0"/>
              <a:t>Helmi-ohjelmassa vahvistetaan uuselinympäristöjen verkostoa kunnostamalla ja hoitamalla lajistoltaan arvokkaita uuselinympäristö-</a:t>
            </a:r>
            <a:br>
              <a:rPr lang="fi-FI" sz="2000" dirty="0"/>
            </a:br>
            <a:r>
              <a:rPr lang="fi-FI" sz="2000" dirty="0"/>
              <a:t>kohteita 150 kpl.</a:t>
            </a:r>
            <a:br>
              <a:rPr lang="fi-FI" sz="2000" dirty="0"/>
            </a:br>
            <a:br>
              <a:rPr lang="fi-FI" sz="2000" dirty="0"/>
            </a:br>
            <a:r>
              <a:rPr lang="fi-FI" sz="2000" dirty="0"/>
              <a:t>Uuselinympäristökohteet ovat tyypillisesti tien- tai radanvarsien paahdealueita, lentokenttiä, hiekkakuoppia.</a:t>
            </a:r>
            <a:br>
              <a:rPr lang="fi-FI" sz="2000" dirty="0"/>
            </a:br>
            <a:br>
              <a:rPr lang="fi-FI" sz="2000" dirty="0"/>
            </a:br>
            <a:r>
              <a:rPr lang="fi-FI" sz="2000" dirty="0"/>
              <a:t>Uuselinympäristöt tarjoavat lajistolle vaihtoehtoisia elinympäristöjä niiden luontaisten elinympäristöjen vähennyttyä.</a:t>
            </a:r>
            <a:endParaRPr lang="en-FI" sz="2000" dirty="0"/>
          </a:p>
        </p:txBody>
      </p:sp>
      <p:sp>
        <p:nvSpPr>
          <p:cNvPr id="4" name="Footer Placeholder 3">
            <a:extLst>
              <a:ext uri="{FF2B5EF4-FFF2-40B4-BE49-F238E27FC236}">
                <a16:creationId xmlns:a16="http://schemas.microsoft.com/office/drawing/2014/main" id="{9BE70BCA-D609-444A-9BA3-4CB48C50F2A2}"/>
              </a:ext>
            </a:extLst>
          </p:cNvPr>
          <p:cNvSpPr>
            <a:spLocks noGrp="1"/>
          </p:cNvSpPr>
          <p:nvPr>
            <p:ph type="ftr" sz="quarter" idx="11"/>
          </p:nvPr>
        </p:nvSpPr>
        <p:spPr/>
        <p:txBody>
          <a:bodyPr/>
          <a:lstStyle/>
          <a:p>
            <a:r>
              <a:rPr lang="fi-FI" dirty="0"/>
              <a:t>HELMI-ELINYMPÄRISTÖOHJELMA</a:t>
            </a:r>
          </a:p>
        </p:txBody>
      </p:sp>
      <p:sp>
        <p:nvSpPr>
          <p:cNvPr id="5" name="Slide Number Placeholder 4">
            <a:extLst>
              <a:ext uri="{FF2B5EF4-FFF2-40B4-BE49-F238E27FC236}">
                <a16:creationId xmlns:a16="http://schemas.microsoft.com/office/drawing/2014/main" id="{1C557C4B-C068-F049-9488-2B5FCC20E618}"/>
              </a:ext>
            </a:extLst>
          </p:cNvPr>
          <p:cNvSpPr>
            <a:spLocks noGrp="1"/>
          </p:cNvSpPr>
          <p:nvPr>
            <p:ph type="sldNum" sz="quarter" idx="12"/>
          </p:nvPr>
        </p:nvSpPr>
        <p:spPr/>
        <p:txBody>
          <a:bodyPr/>
          <a:lstStyle/>
          <a:p>
            <a:fld id="{6ACDE00E-3FBE-42A6-9516-DD8C59D4ADE8}" type="slidenum">
              <a:rPr lang="fi-FI" smtClean="0">
                <a:solidFill>
                  <a:schemeClr val="bg1"/>
                </a:solidFill>
              </a:rPr>
              <a:t>13</a:t>
            </a:fld>
            <a:endParaRPr lang="fi-FI" dirty="0">
              <a:solidFill>
                <a:schemeClr val="bg1"/>
              </a:solidFill>
            </a:endParaRPr>
          </a:p>
        </p:txBody>
      </p:sp>
      <p:sp>
        <p:nvSpPr>
          <p:cNvPr id="3" name="Text Placeholder 2">
            <a:extLst>
              <a:ext uri="{FF2B5EF4-FFF2-40B4-BE49-F238E27FC236}">
                <a16:creationId xmlns:a16="http://schemas.microsoft.com/office/drawing/2014/main" id="{1BABCB5A-7650-744C-9320-CB495748A7B8}"/>
              </a:ext>
            </a:extLst>
          </p:cNvPr>
          <p:cNvSpPr>
            <a:spLocks noGrp="1"/>
          </p:cNvSpPr>
          <p:nvPr>
            <p:ph type="body" sz="quarter" idx="14"/>
          </p:nvPr>
        </p:nvSpPr>
        <p:spPr/>
        <p:txBody>
          <a:bodyPr/>
          <a:lstStyle/>
          <a:p>
            <a:endParaRPr lang="en-FI"/>
          </a:p>
        </p:txBody>
      </p:sp>
      <p:sp>
        <p:nvSpPr>
          <p:cNvPr id="9" name="Sisällön paikkamerkki 6">
            <a:extLst>
              <a:ext uri="{FF2B5EF4-FFF2-40B4-BE49-F238E27FC236}">
                <a16:creationId xmlns:a16="http://schemas.microsoft.com/office/drawing/2014/main" id="{54C95461-28C2-F14A-96FB-78D203E3CBE7}"/>
              </a:ext>
            </a:extLst>
          </p:cNvPr>
          <p:cNvSpPr txBox="1">
            <a:spLocks/>
          </p:cNvSpPr>
          <p:nvPr/>
        </p:nvSpPr>
        <p:spPr>
          <a:xfrm>
            <a:off x="8560178" y="5803546"/>
            <a:ext cx="3240622" cy="230144"/>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i-FI" sz="1500" dirty="0">
                <a:solidFill>
                  <a:schemeClr val="bg1"/>
                </a:solidFill>
              </a:rPr>
              <a:t>Häntälän notkot</a:t>
            </a:r>
          </a:p>
        </p:txBody>
      </p:sp>
      <p:pic>
        <p:nvPicPr>
          <p:cNvPr id="6" name="Kuvan paikkamerkki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929" r="16929"/>
          <a:stretch>
            <a:fillRect/>
          </a:stretch>
        </p:blipFill>
        <p:spPr/>
      </p:pic>
    </p:spTree>
    <p:extLst>
      <p:ext uri="{BB962C8B-B14F-4D97-AF65-F5344CB8AC3E}">
        <p14:creationId xmlns:p14="http://schemas.microsoft.com/office/powerpoint/2010/main" val="74698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ADD5E-0852-437A-977E-9B0366E948F0}"/>
              </a:ext>
            </a:extLst>
          </p:cNvPr>
          <p:cNvSpPr>
            <a:spLocks noGrp="1"/>
          </p:cNvSpPr>
          <p:nvPr>
            <p:ph type="title"/>
          </p:nvPr>
        </p:nvSpPr>
        <p:spPr/>
        <p:txBody>
          <a:bodyPr/>
          <a:lstStyle/>
          <a:p>
            <a:r>
              <a:rPr lang="fi-FI" sz="9000" dirty="0">
                <a:solidFill>
                  <a:schemeClr val="bg1"/>
                </a:solidFill>
              </a:rPr>
              <a:t>Metsäisten</a:t>
            </a:r>
            <a:br>
              <a:rPr lang="fi-FI" sz="9000" dirty="0">
                <a:solidFill>
                  <a:schemeClr val="bg1"/>
                </a:solidFill>
              </a:rPr>
            </a:br>
            <a:r>
              <a:rPr lang="fi-FI" sz="9000" dirty="0">
                <a:solidFill>
                  <a:schemeClr val="bg1"/>
                </a:solidFill>
              </a:rPr>
              <a:t>elinympäristöjen</a:t>
            </a:r>
            <a:br>
              <a:rPr lang="fi-FI" sz="9000" dirty="0">
                <a:solidFill>
                  <a:schemeClr val="bg1"/>
                </a:solidFill>
              </a:rPr>
            </a:br>
            <a:r>
              <a:rPr lang="fi-FI" sz="9000" dirty="0">
                <a:solidFill>
                  <a:schemeClr val="bg1"/>
                </a:solidFill>
              </a:rPr>
              <a:t>hoito</a:t>
            </a:r>
          </a:p>
        </p:txBody>
      </p:sp>
      <p:sp>
        <p:nvSpPr>
          <p:cNvPr id="3" name="Alatunnisteen paikkamerkki 2">
            <a:extLst>
              <a:ext uri="{FF2B5EF4-FFF2-40B4-BE49-F238E27FC236}">
                <a16:creationId xmlns:a16="http://schemas.microsoft.com/office/drawing/2014/main" id="{0DC36980-0140-4042-98AD-38565554EB1B}"/>
              </a:ext>
            </a:extLst>
          </p:cNvPr>
          <p:cNvSpPr>
            <a:spLocks noGrp="1"/>
          </p:cNvSpPr>
          <p:nvPr>
            <p:ph type="ftr" sz="quarter" idx="11"/>
          </p:nvPr>
        </p:nvSpPr>
        <p:spPr/>
        <p:txBody>
          <a:bodyPr/>
          <a:lstStyle/>
          <a:p>
            <a:r>
              <a:rPr lang="fi-FI" dirty="0"/>
              <a:t>HELMI-ELINYMPÄRISTÖOHJELMA</a:t>
            </a:r>
          </a:p>
        </p:txBody>
      </p:sp>
      <p:sp>
        <p:nvSpPr>
          <p:cNvPr id="4" name="Dian numeron paikkamerkki 3">
            <a:extLst>
              <a:ext uri="{FF2B5EF4-FFF2-40B4-BE49-F238E27FC236}">
                <a16:creationId xmlns:a16="http://schemas.microsoft.com/office/drawing/2014/main" id="{56F92E11-67C7-4A91-8E68-2A8D02072B2A}"/>
              </a:ext>
            </a:extLst>
          </p:cNvPr>
          <p:cNvSpPr>
            <a:spLocks noGrp="1"/>
          </p:cNvSpPr>
          <p:nvPr>
            <p:ph type="sldNum" sz="quarter" idx="12"/>
          </p:nvPr>
        </p:nvSpPr>
        <p:spPr/>
        <p:txBody>
          <a:bodyPr/>
          <a:lstStyle/>
          <a:p>
            <a:fld id="{6ACDE00E-3FBE-42A6-9516-DD8C59D4ADE8}" type="slidenum">
              <a:rPr lang="fi-FI" smtClean="0"/>
              <a:t>14</a:t>
            </a:fld>
            <a:endParaRPr lang="fi-FI" dirty="0"/>
          </a:p>
        </p:txBody>
      </p:sp>
    </p:spTree>
    <p:extLst>
      <p:ext uri="{BB962C8B-B14F-4D97-AF65-F5344CB8AC3E}">
        <p14:creationId xmlns:p14="http://schemas.microsoft.com/office/powerpoint/2010/main" val="377763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8C5A"/>
        </a:solidFill>
        <a:effectLst/>
      </p:bgPr>
    </p:bg>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929" r="16929"/>
          <a:stretch>
            <a:fillRect/>
          </a:stretch>
        </p:blipFill>
        <p:spPr/>
      </p:pic>
      <p:sp>
        <p:nvSpPr>
          <p:cNvPr id="7" name="Title 6">
            <a:extLst>
              <a:ext uri="{FF2B5EF4-FFF2-40B4-BE49-F238E27FC236}">
                <a16:creationId xmlns:a16="http://schemas.microsoft.com/office/drawing/2014/main" id="{9E8B1461-9BAC-9E4B-A029-E1F7A105A73E}"/>
              </a:ext>
            </a:extLst>
          </p:cNvPr>
          <p:cNvSpPr>
            <a:spLocks noGrp="1"/>
          </p:cNvSpPr>
          <p:nvPr>
            <p:ph type="title"/>
          </p:nvPr>
        </p:nvSpPr>
        <p:spPr>
          <a:xfrm>
            <a:off x="536782" y="1022400"/>
            <a:ext cx="4608959" cy="4439958"/>
          </a:xfrm>
        </p:spPr>
        <p:txBody>
          <a:bodyPr/>
          <a:lstStyle/>
          <a:p>
            <a:pPr>
              <a:lnSpc>
                <a:spcPct val="100000"/>
              </a:lnSpc>
            </a:pPr>
            <a:r>
              <a:rPr lang="fi-FI" sz="2400" dirty="0">
                <a:solidFill>
                  <a:schemeClr val="tx1"/>
                </a:solidFill>
                <a:latin typeface="+mn-lt"/>
                <a:ea typeface="+mn-ea"/>
                <a:cs typeface="+mn-cs"/>
              </a:rPr>
              <a:t>Toteutetaan ennallistamis- ja luonnonhoito-toimenpiteitä suojelualueiden metsissä  800 kpl.</a:t>
            </a:r>
            <a:br>
              <a:rPr lang="fi-FI" sz="2400" dirty="0">
                <a:solidFill>
                  <a:schemeClr val="tx1"/>
                </a:solidFill>
                <a:latin typeface="+mn-lt"/>
                <a:ea typeface="+mn-ea"/>
                <a:cs typeface="+mn-cs"/>
              </a:rPr>
            </a:br>
            <a:br>
              <a:rPr lang="fi-FI" sz="2400" dirty="0">
                <a:solidFill>
                  <a:schemeClr val="tx1"/>
                </a:solidFill>
                <a:latin typeface="+mn-lt"/>
                <a:ea typeface="+mn-ea"/>
                <a:cs typeface="+mn-cs"/>
              </a:rPr>
            </a:br>
            <a:r>
              <a:rPr lang="fi-FI" sz="2400" dirty="0">
                <a:solidFill>
                  <a:schemeClr val="tx1"/>
                </a:solidFill>
                <a:latin typeface="+mn-lt"/>
                <a:ea typeface="+mn-ea"/>
                <a:cs typeface="+mn-cs"/>
              </a:rPr>
              <a:t>Lisäksi toimia voidaan toteuttaa suojelualueiden ulkopuolella. </a:t>
            </a:r>
            <a:br>
              <a:rPr lang="fi-FI" sz="2400" dirty="0">
                <a:solidFill>
                  <a:schemeClr val="tx1"/>
                </a:solidFill>
                <a:latin typeface="+mn-lt"/>
                <a:ea typeface="+mn-ea"/>
                <a:cs typeface="+mn-cs"/>
              </a:rPr>
            </a:br>
            <a:br>
              <a:rPr lang="fi-FI" sz="2400" dirty="0">
                <a:solidFill>
                  <a:schemeClr val="tx1"/>
                </a:solidFill>
                <a:latin typeface="+mn-lt"/>
                <a:ea typeface="+mn-ea"/>
                <a:cs typeface="+mn-cs"/>
              </a:rPr>
            </a:br>
            <a:r>
              <a:rPr lang="fi-FI" sz="2400" dirty="0">
                <a:solidFill>
                  <a:schemeClr val="tx1"/>
                </a:solidFill>
                <a:latin typeface="+mn-lt"/>
                <a:ea typeface="+mn-ea"/>
                <a:cs typeface="+mn-cs"/>
              </a:rPr>
              <a:t>Keskitytään arvokkaisiin metsäelinympäristöihin kuten lehdot, jalopuumetsät ja paahderinteet.</a:t>
            </a:r>
            <a:endParaRPr lang="en-FI" sz="2400" dirty="0">
              <a:solidFill>
                <a:schemeClr val="tx1"/>
              </a:solidFill>
              <a:latin typeface="+mn-lt"/>
              <a:ea typeface="+mn-ea"/>
              <a:cs typeface="+mn-cs"/>
            </a:endParaRPr>
          </a:p>
        </p:txBody>
      </p:sp>
      <p:sp>
        <p:nvSpPr>
          <p:cNvPr id="4" name="Footer Placeholder 3">
            <a:extLst>
              <a:ext uri="{FF2B5EF4-FFF2-40B4-BE49-F238E27FC236}">
                <a16:creationId xmlns:a16="http://schemas.microsoft.com/office/drawing/2014/main" id="{9BE70BCA-D609-444A-9BA3-4CB48C50F2A2}"/>
              </a:ext>
            </a:extLst>
          </p:cNvPr>
          <p:cNvSpPr>
            <a:spLocks noGrp="1"/>
          </p:cNvSpPr>
          <p:nvPr>
            <p:ph type="ftr" sz="quarter" idx="11"/>
          </p:nvPr>
        </p:nvSpPr>
        <p:spPr/>
        <p:txBody>
          <a:bodyPr/>
          <a:lstStyle/>
          <a:p>
            <a:r>
              <a:rPr lang="fi-FI" dirty="0">
                <a:solidFill>
                  <a:schemeClr val="tx1"/>
                </a:solidFill>
              </a:rPr>
              <a:t>HELMI-ELINYMPÄRISTÖOHJELMA</a:t>
            </a:r>
          </a:p>
        </p:txBody>
      </p:sp>
      <p:sp>
        <p:nvSpPr>
          <p:cNvPr id="5" name="Slide Number Placeholder 4">
            <a:extLst>
              <a:ext uri="{FF2B5EF4-FFF2-40B4-BE49-F238E27FC236}">
                <a16:creationId xmlns:a16="http://schemas.microsoft.com/office/drawing/2014/main" id="{1C557C4B-C068-F049-9488-2B5FCC20E618}"/>
              </a:ext>
            </a:extLst>
          </p:cNvPr>
          <p:cNvSpPr>
            <a:spLocks noGrp="1"/>
          </p:cNvSpPr>
          <p:nvPr>
            <p:ph type="sldNum" sz="quarter" idx="12"/>
          </p:nvPr>
        </p:nvSpPr>
        <p:spPr/>
        <p:txBody>
          <a:bodyPr/>
          <a:lstStyle/>
          <a:p>
            <a:fld id="{6ACDE00E-3FBE-42A6-9516-DD8C59D4ADE8}" type="slidenum">
              <a:rPr lang="fi-FI" smtClean="0">
                <a:solidFill>
                  <a:schemeClr val="bg1"/>
                </a:solidFill>
              </a:rPr>
              <a:t>15</a:t>
            </a:fld>
            <a:endParaRPr lang="fi-FI" dirty="0">
              <a:solidFill>
                <a:schemeClr val="bg1"/>
              </a:solidFill>
            </a:endParaRPr>
          </a:p>
        </p:txBody>
      </p:sp>
      <p:sp>
        <p:nvSpPr>
          <p:cNvPr id="3" name="Text Placeholder 2">
            <a:extLst>
              <a:ext uri="{FF2B5EF4-FFF2-40B4-BE49-F238E27FC236}">
                <a16:creationId xmlns:a16="http://schemas.microsoft.com/office/drawing/2014/main" id="{1BABCB5A-7650-744C-9320-CB495748A7B8}"/>
              </a:ext>
            </a:extLst>
          </p:cNvPr>
          <p:cNvSpPr>
            <a:spLocks noGrp="1"/>
          </p:cNvSpPr>
          <p:nvPr>
            <p:ph type="body" sz="quarter" idx="14"/>
          </p:nvPr>
        </p:nvSpPr>
        <p:spPr/>
        <p:txBody>
          <a:bodyPr/>
          <a:lstStyle/>
          <a:p>
            <a:endParaRPr lang="en-FI" dirty="0"/>
          </a:p>
        </p:txBody>
      </p:sp>
    </p:spTree>
    <p:extLst>
      <p:ext uri="{BB962C8B-B14F-4D97-AF65-F5344CB8AC3E}">
        <p14:creationId xmlns:p14="http://schemas.microsoft.com/office/powerpoint/2010/main" val="2775461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ADD5E-0852-437A-977E-9B0366E948F0}"/>
              </a:ext>
            </a:extLst>
          </p:cNvPr>
          <p:cNvSpPr>
            <a:spLocks noGrp="1"/>
          </p:cNvSpPr>
          <p:nvPr>
            <p:ph type="title"/>
          </p:nvPr>
        </p:nvSpPr>
        <p:spPr/>
        <p:txBody>
          <a:bodyPr/>
          <a:lstStyle/>
          <a:p>
            <a:r>
              <a:rPr lang="fi-FI" sz="9000" dirty="0">
                <a:solidFill>
                  <a:schemeClr val="bg1"/>
                </a:solidFill>
              </a:rPr>
              <a:t>Vesi- ja </a:t>
            </a:r>
            <a:br>
              <a:rPr lang="fi-FI" sz="9000" dirty="0">
                <a:solidFill>
                  <a:schemeClr val="bg1"/>
                </a:solidFill>
              </a:rPr>
            </a:br>
            <a:r>
              <a:rPr lang="fi-FI" sz="9000" dirty="0">
                <a:solidFill>
                  <a:schemeClr val="bg1"/>
                </a:solidFill>
              </a:rPr>
              <a:t>rantaluonnon kunnostus</a:t>
            </a:r>
          </a:p>
        </p:txBody>
      </p:sp>
      <p:sp>
        <p:nvSpPr>
          <p:cNvPr id="3" name="Alatunnisteen paikkamerkki 2">
            <a:extLst>
              <a:ext uri="{FF2B5EF4-FFF2-40B4-BE49-F238E27FC236}">
                <a16:creationId xmlns:a16="http://schemas.microsoft.com/office/drawing/2014/main" id="{0DC36980-0140-4042-98AD-38565554EB1B}"/>
              </a:ext>
            </a:extLst>
          </p:cNvPr>
          <p:cNvSpPr>
            <a:spLocks noGrp="1"/>
          </p:cNvSpPr>
          <p:nvPr>
            <p:ph type="ftr" sz="quarter" idx="11"/>
          </p:nvPr>
        </p:nvSpPr>
        <p:spPr/>
        <p:txBody>
          <a:bodyPr/>
          <a:lstStyle/>
          <a:p>
            <a:r>
              <a:rPr lang="fi-FI" dirty="0"/>
              <a:t>HELMI-ELINYMPÄRISTÖOHJELMA</a:t>
            </a:r>
          </a:p>
        </p:txBody>
      </p:sp>
      <p:sp>
        <p:nvSpPr>
          <p:cNvPr id="4" name="Dian numeron paikkamerkki 3">
            <a:extLst>
              <a:ext uri="{FF2B5EF4-FFF2-40B4-BE49-F238E27FC236}">
                <a16:creationId xmlns:a16="http://schemas.microsoft.com/office/drawing/2014/main" id="{56F92E11-67C7-4A91-8E68-2A8D02072B2A}"/>
              </a:ext>
            </a:extLst>
          </p:cNvPr>
          <p:cNvSpPr>
            <a:spLocks noGrp="1"/>
          </p:cNvSpPr>
          <p:nvPr>
            <p:ph type="sldNum" sz="quarter" idx="12"/>
          </p:nvPr>
        </p:nvSpPr>
        <p:spPr/>
        <p:txBody>
          <a:bodyPr/>
          <a:lstStyle/>
          <a:p>
            <a:fld id="{6ACDE00E-3FBE-42A6-9516-DD8C59D4ADE8}" type="slidenum">
              <a:rPr lang="fi-FI" smtClean="0"/>
              <a:t>16</a:t>
            </a:fld>
            <a:endParaRPr lang="fi-FI" dirty="0"/>
          </a:p>
        </p:txBody>
      </p:sp>
    </p:spTree>
    <p:extLst>
      <p:ext uri="{BB962C8B-B14F-4D97-AF65-F5344CB8AC3E}">
        <p14:creationId xmlns:p14="http://schemas.microsoft.com/office/powerpoint/2010/main" val="2621811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82C4F"/>
        </a:solidFill>
        <a:effectLst/>
      </p:bgPr>
    </p:bg>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16" r="23916"/>
          <a:stretch>
            <a:fillRect/>
          </a:stretch>
        </p:blipFill>
        <p:spPr/>
      </p:pic>
      <p:sp>
        <p:nvSpPr>
          <p:cNvPr id="2" name="Title 1">
            <a:extLst>
              <a:ext uri="{FF2B5EF4-FFF2-40B4-BE49-F238E27FC236}">
                <a16:creationId xmlns:a16="http://schemas.microsoft.com/office/drawing/2014/main" id="{4D108B89-030F-5945-A68C-CD3816F2BC13}"/>
              </a:ext>
            </a:extLst>
          </p:cNvPr>
          <p:cNvSpPr>
            <a:spLocks noGrp="1"/>
          </p:cNvSpPr>
          <p:nvPr>
            <p:ph type="title"/>
          </p:nvPr>
        </p:nvSpPr>
        <p:spPr>
          <a:xfrm>
            <a:off x="478545" y="1282395"/>
            <a:ext cx="5706037" cy="4457501"/>
          </a:xfrm>
        </p:spPr>
        <p:txBody>
          <a:bodyPr/>
          <a:lstStyle/>
          <a:p>
            <a:pPr>
              <a:lnSpc>
                <a:spcPct val="100000"/>
              </a:lnSpc>
              <a:spcBef>
                <a:spcPts val="2000"/>
              </a:spcBef>
            </a:pPr>
            <a:r>
              <a:rPr lang="fi-FI" sz="2400" dirty="0">
                <a:latin typeface="+mn-lt"/>
                <a:ea typeface="+mn-ea"/>
                <a:cs typeface="+mn-cs"/>
              </a:rPr>
              <a:t>Kunnostetaan pienvesiä ja niiden lähivaluma-alueita luonnonsuojelualueilla:</a:t>
            </a:r>
            <a:br>
              <a:rPr lang="fi-FI" sz="2400" dirty="0">
                <a:latin typeface="+mn-lt"/>
                <a:ea typeface="+mn-ea"/>
                <a:cs typeface="+mn-cs"/>
              </a:rPr>
            </a:br>
            <a:r>
              <a:rPr lang="fi-FI" sz="2400" dirty="0">
                <a:latin typeface="+mn-lt"/>
                <a:ea typeface="+mn-ea"/>
                <a:cs typeface="+mn-cs"/>
              </a:rPr>
              <a:t>lähteitä 350 kpl, puroja 200 km ja </a:t>
            </a:r>
            <a:r>
              <a:rPr lang="fi-FI" sz="2400" dirty="0" err="1">
                <a:latin typeface="+mn-lt"/>
                <a:ea typeface="+mn-ea"/>
                <a:cs typeface="+mn-cs"/>
              </a:rPr>
              <a:t>fladoja</a:t>
            </a:r>
            <a:r>
              <a:rPr lang="fi-FI" sz="2400" dirty="0">
                <a:latin typeface="+mn-lt"/>
                <a:ea typeface="+mn-ea"/>
                <a:cs typeface="+mn-cs"/>
              </a:rPr>
              <a:t> sekä </a:t>
            </a:r>
            <a:r>
              <a:rPr lang="fi-FI" sz="2400" dirty="0" err="1">
                <a:latin typeface="+mn-lt"/>
                <a:ea typeface="+mn-ea"/>
                <a:cs typeface="+mn-cs"/>
              </a:rPr>
              <a:t>kluuveja</a:t>
            </a:r>
            <a:r>
              <a:rPr lang="fi-FI" sz="2400" dirty="0">
                <a:latin typeface="+mn-lt"/>
                <a:ea typeface="+mn-ea"/>
                <a:cs typeface="+mn-cs"/>
              </a:rPr>
              <a:t> 40 kpl.</a:t>
            </a:r>
            <a:br>
              <a:rPr lang="fi-FI" sz="2400" dirty="0">
                <a:latin typeface="+mn-lt"/>
                <a:ea typeface="+mn-ea"/>
                <a:cs typeface="+mn-cs"/>
              </a:rPr>
            </a:br>
            <a:br>
              <a:rPr lang="fi-FI" sz="2400" dirty="0">
                <a:latin typeface="+mn-lt"/>
                <a:ea typeface="+mn-ea"/>
                <a:cs typeface="+mn-cs"/>
              </a:rPr>
            </a:br>
            <a:r>
              <a:rPr lang="fi-FI" sz="2400" dirty="0">
                <a:latin typeface="+mn-lt"/>
                <a:ea typeface="+mn-ea"/>
                <a:cs typeface="+mn-cs"/>
              </a:rPr>
              <a:t>Kunnostetaan ja hoidetaan rantaluontotyyppejä suojelualueilla ja niiden ulkopuolella 200 kpl.</a:t>
            </a:r>
            <a:endParaRPr lang="en-FI" sz="2400" dirty="0">
              <a:latin typeface="+mn-lt"/>
              <a:ea typeface="+mn-ea"/>
              <a:cs typeface="+mn-cs"/>
            </a:endParaRPr>
          </a:p>
        </p:txBody>
      </p:sp>
      <p:sp>
        <p:nvSpPr>
          <p:cNvPr id="4" name="Alatunnisteen paikkamerkki 3">
            <a:extLst>
              <a:ext uri="{FF2B5EF4-FFF2-40B4-BE49-F238E27FC236}">
                <a16:creationId xmlns:a16="http://schemas.microsoft.com/office/drawing/2014/main" id="{58853970-AC64-45D8-816B-085DDE8F984C}"/>
              </a:ext>
            </a:extLst>
          </p:cNvPr>
          <p:cNvSpPr>
            <a:spLocks noGrp="1"/>
          </p:cNvSpPr>
          <p:nvPr>
            <p:ph type="ftr" sz="quarter" idx="11"/>
          </p:nvPr>
        </p:nvSpPr>
        <p:spPr/>
        <p:txBody>
          <a:bodyPr/>
          <a:lstStyle/>
          <a:p>
            <a:r>
              <a:rPr lang="fi-FI" dirty="0">
                <a:solidFill>
                  <a:schemeClr val="bg1"/>
                </a:solidFill>
              </a:rPr>
              <a:t>HELMI-ELINYMPÄRISTÖOHJELMA</a:t>
            </a:r>
          </a:p>
        </p:txBody>
      </p:sp>
      <p:sp>
        <p:nvSpPr>
          <p:cNvPr id="5" name="Dian numeron paikkamerkki 4">
            <a:extLst>
              <a:ext uri="{FF2B5EF4-FFF2-40B4-BE49-F238E27FC236}">
                <a16:creationId xmlns:a16="http://schemas.microsoft.com/office/drawing/2014/main" id="{D7E2A13E-8018-41C0-A075-7FD279568A12}"/>
              </a:ext>
            </a:extLst>
          </p:cNvPr>
          <p:cNvSpPr>
            <a:spLocks noGrp="1"/>
          </p:cNvSpPr>
          <p:nvPr>
            <p:ph type="sldNum" sz="quarter" idx="12"/>
          </p:nvPr>
        </p:nvSpPr>
        <p:spPr/>
        <p:txBody>
          <a:bodyPr/>
          <a:lstStyle/>
          <a:p>
            <a:fld id="{6ACDE00E-3FBE-42A6-9516-DD8C59D4ADE8}" type="slidenum">
              <a:rPr lang="fi-FI" smtClean="0"/>
              <a:t>17</a:t>
            </a:fld>
            <a:endParaRPr lang="fi-FI" dirty="0"/>
          </a:p>
        </p:txBody>
      </p:sp>
      <p:sp>
        <p:nvSpPr>
          <p:cNvPr id="9" name="Text Placeholder 8">
            <a:extLst>
              <a:ext uri="{FF2B5EF4-FFF2-40B4-BE49-F238E27FC236}">
                <a16:creationId xmlns:a16="http://schemas.microsoft.com/office/drawing/2014/main" id="{A4C1FFD1-1DCF-0E46-B2D4-732E530F97E9}"/>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274157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82C4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08B89-030F-5945-A68C-CD3816F2BC13}"/>
              </a:ext>
            </a:extLst>
          </p:cNvPr>
          <p:cNvSpPr>
            <a:spLocks noGrp="1"/>
          </p:cNvSpPr>
          <p:nvPr>
            <p:ph type="title"/>
          </p:nvPr>
        </p:nvSpPr>
        <p:spPr>
          <a:xfrm>
            <a:off x="587187" y="535455"/>
            <a:ext cx="5706037" cy="98288"/>
          </a:xfrm>
        </p:spPr>
        <p:txBody>
          <a:bodyPr/>
          <a:lstStyle/>
          <a:p>
            <a:endParaRPr lang="en-FI" sz="900" dirty="0">
              <a:solidFill>
                <a:schemeClr val="bg1"/>
              </a:solidFill>
            </a:endParaRPr>
          </a:p>
        </p:txBody>
      </p:sp>
      <p:sp>
        <p:nvSpPr>
          <p:cNvPr id="7" name="Sisällön paikkamerkki 6">
            <a:extLst>
              <a:ext uri="{FF2B5EF4-FFF2-40B4-BE49-F238E27FC236}">
                <a16:creationId xmlns:a16="http://schemas.microsoft.com/office/drawing/2014/main" id="{BAF2A034-A569-4C9D-AE15-3E43AB630AB4}"/>
              </a:ext>
            </a:extLst>
          </p:cNvPr>
          <p:cNvSpPr>
            <a:spLocks noGrp="1"/>
          </p:cNvSpPr>
          <p:nvPr>
            <p:ph idx="1"/>
          </p:nvPr>
        </p:nvSpPr>
        <p:spPr>
          <a:xfrm>
            <a:off x="587187" y="1022400"/>
            <a:ext cx="5706036" cy="5095576"/>
          </a:xfrm>
        </p:spPr>
        <p:txBody>
          <a:bodyPr>
            <a:noAutofit/>
          </a:bodyPr>
          <a:lstStyle/>
          <a:p>
            <a:pPr marL="0" indent="0">
              <a:buNone/>
            </a:pPr>
            <a:r>
              <a:rPr lang="fi-FI" sz="2400" dirty="0">
                <a:cs typeface="Arial"/>
              </a:rPr>
              <a:t>Rantaluontokohteita ovat esimerkiksi hiekkarannat, rantavyöhykkeen yläpuoliset kedot, dyynit ja rantaniityt.</a:t>
            </a:r>
            <a:endParaRPr lang="fi-FI" sz="2400" dirty="0">
              <a:solidFill>
                <a:schemeClr val="bg1"/>
              </a:solidFill>
            </a:endParaRPr>
          </a:p>
          <a:p>
            <a:pPr marL="0" indent="0">
              <a:buNone/>
            </a:pPr>
            <a:r>
              <a:rPr lang="fi-FI" sz="2400" dirty="0">
                <a:cs typeface="Arial"/>
              </a:rPr>
              <a:t>Helmi-ohjelman mukaiset pienvesikohteet; purot ja norot, lähteet, </a:t>
            </a:r>
            <a:r>
              <a:rPr lang="fi-FI" sz="2400" dirty="0" err="1">
                <a:cs typeface="Arial"/>
              </a:rPr>
              <a:t>lähteiköt</a:t>
            </a:r>
            <a:r>
              <a:rPr lang="fi-FI" sz="2400" dirty="0">
                <a:cs typeface="Arial"/>
              </a:rPr>
              <a:t> ja tihkupinnat, </a:t>
            </a:r>
            <a:r>
              <a:rPr lang="fi-FI" sz="2400" dirty="0" err="1">
                <a:cs typeface="Arial"/>
              </a:rPr>
              <a:t>fladat</a:t>
            </a:r>
            <a:r>
              <a:rPr lang="fi-FI" sz="2400" dirty="0">
                <a:cs typeface="Arial"/>
              </a:rPr>
              <a:t> ja </a:t>
            </a:r>
            <a:r>
              <a:rPr lang="fi-FI" sz="2400" dirty="0" err="1">
                <a:cs typeface="Arial"/>
              </a:rPr>
              <a:t>kluuvijärvet</a:t>
            </a:r>
            <a:r>
              <a:rPr lang="fi-FI" sz="2400" dirty="0">
                <a:cs typeface="Arial"/>
              </a:rPr>
              <a:t> sekä näiden esiasteet, sekä pienet, monimuotoisuudeltaan arvokkaat lammet</a:t>
            </a:r>
          </a:p>
          <a:p>
            <a:pPr marL="0" indent="0">
              <a:buNone/>
            </a:pPr>
            <a:r>
              <a:rPr lang="fi-FI" sz="2400" dirty="0">
                <a:solidFill>
                  <a:schemeClr val="bg1"/>
                </a:solidFill>
              </a:rPr>
              <a:t>Teeman toimenpiteet tukevat muita Helmi-ohjelman teemoja ja päinvastoin</a:t>
            </a:r>
            <a:r>
              <a:rPr lang="fi-FI" sz="2400" dirty="0"/>
              <a:t>.</a:t>
            </a:r>
            <a:endParaRPr lang="fi-FI" sz="2400" dirty="0">
              <a:solidFill>
                <a:schemeClr val="bg1"/>
              </a:solidFill>
            </a:endParaRPr>
          </a:p>
        </p:txBody>
      </p:sp>
      <p:sp>
        <p:nvSpPr>
          <p:cNvPr id="4" name="Alatunnisteen paikkamerkki 3">
            <a:extLst>
              <a:ext uri="{FF2B5EF4-FFF2-40B4-BE49-F238E27FC236}">
                <a16:creationId xmlns:a16="http://schemas.microsoft.com/office/drawing/2014/main" id="{58853970-AC64-45D8-816B-085DDE8F984C}"/>
              </a:ext>
            </a:extLst>
          </p:cNvPr>
          <p:cNvSpPr>
            <a:spLocks noGrp="1"/>
          </p:cNvSpPr>
          <p:nvPr>
            <p:ph type="ftr" sz="quarter" idx="11"/>
          </p:nvPr>
        </p:nvSpPr>
        <p:spPr/>
        <p:txBody>
          <a:bodyPr/>
          <a:lstStyle/>
          <a:p>
            <a:r>
              <a:rPr lang="fi-FI" dirty="0">
                <a:solidFill>
                  <a:schemeClr val="bg1"/>
                </a:solidFill>
              </a:rPr>
              <a:t>HELMI-ELINYMPÄRISTÖOHJELMA</a:t>
            </a:r>
          </a:p>
        </p:txBody>
      </p:sp>
      <p:sp>
        <p:nvSpPr>
          <p:cNvPr id="5" name="Dian numeron paikkamerkki 4">
            <a:extLst>
              <a:ext uri="{FF2B5EF4-FFF2-40B4-BE49-F238E27FC236}">
                <a16:creationId xmlns:a16="http://schemas.microsoft.com/office/drawing/2014/main" id="{D7E2A13E-8018-41C0-A075-7FD279568A12}"/>
              </a:ext>
            </a:extLst>
          </p:cNvPr>
          <p:cNvSpPr>
            <a:spLocks noGrp="1"/>
          </p:cNvSpPr>
          <p:nvPr>
            <p:ph type="sldNum" sz="quarter" idx="12"/>
          </p:nvPr>
        </p:nvSpPr>
        <p:spPr/>
        <p:txBody>
          <a:bodyPr/>
          <a:lstStyle/>
          <a:p>
            <a:fld id="{6ACDE00E-3FBE-42A6-9516-DD8C59D4ADE8}" type="slidenum">
              <a:rPr lang="fi-FI" smtClean="0"/>
              <a:t>18</a:t>
            </a:fld>
            <a:endParaRPr lang="fi-FI" dirty="0"/>
          </a:p>
        </p:txBody>
      </p:sp>
      <p:pic>
        <p:nvPicPr>
          <p:cNvPr id="11" name="Picture Placeholder 10" descr="A waterfall with trees in the background&#10;&#10;Description automatically generated">
            <a:extLst>
              <a:ext uri="{FF2B5EF4-FFF2-40B4-BE49-F238E27FC236}">
                <a16:creationId xmlns:a16="http://schemas.microsoft.com/office/drawing/2014/main" id="{5A7024C7-2988-E440-BDA8-B8B6988ACDA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9" b="109"/>
          <a:stretch>
            <a:fillRect/>
          </a:stretch>
        </p:blipFill>
        <p:spPr/>
      </p:pic>
      <p:sp>
        <p:nvSpPr>
          <p:cNvPr id="9" name="Text Placeholder 8">
            <a:extLst>
              <a:ext uri="{FF2B5EF4-FFF2-40B4-BE49-F238E27FC236}">
                <a16:creationId xmlns:a16="http://schemas.microsoft.com/office/drawing/2014/main" id="{A4C1FFD1-1DCF-0E46-B2D4-732E530F97E9}"/>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198458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ADD5E-0852-437A-977E-9B0366E948F0}"/>
              </a:ext>
            </a:extLst>
          </p:cNvPr>
          <p:cNvSpPr>
            <a:spLocks noGrp="1"/>
          </p:cNvSpPr>
          <p:nvPr>
            <p:ph type="title"/>
          </p:nvPr>
        </p:nvSpPr>
        <p:spPr/>
        <p:txBody>
          <a:bodyPr/>
          <a:lstStyle/>
          <a:p>
            <a:r>
              <a:rPr lang="fi-FI" sz="9000" dirty="0"/>
              <a:t>Muut Helmi-ohjelman tavoitteet</a:t>
            </a:r>
          </a:p>
        </p:txBody>
      </p:sp>
      <p:sp>
        <p:nvSpPr>
          <p:cNvPr id="3" name="Alatunnisteen paikkamerkki 2">
            <a:extLst>
              <a:ext uri="{FF2B5EF4-FFF2-40B4-BE49-F238E27FC236}">
                <a16:creationId xmlns:a16="http://schemas.microsoft.com/office/drawing/2014/main" id="{0DC36980-0140-4042-98AD-38565554EB1B}"/>
              </a:ext>
            </a:extLst>
          </p:cNvPr>
          <p:cNvSpPr>
            <a:spLocks noGrp="1"/>
          </p:cNvSpPr>
          <p:nvPr>
            <p:ph type="ftr" sz="quarter" idx="11"/>
          </p:nvPr>
        </p:nvSpPr>
        <p:spPr/>
        <p:txBody>
          <a:bodyPr/>
          <a:lstStyle/>
          <a:p>
            <a:r>
              <a:rPr lang="fi-FI" dirty="0"/>
              <a:t>HELMI-ELINYMPÄRISTÖOHJELMA</a:t>
            </a:r>
          </a:p>
        </p:txBody>
      </p:sp>
      <p:sp>
        <p:nvSpPr>
          <p:cNvPr id="4" name="Dian numeron paikkamerkki 3">
            <a:extLst>
              <a:ext uri="{FF2B5EF4-FFF2-40B4-BE49-F238E27FC236}">
                <a16:creationId xmlns:a16="http://schemas.microsoft.com/office/drawing/2014/main" id="{56F92E11-67C7-4A91-8E68-2A8D02072B2A}"/>
              </a:ext>
            </a:extLst>
          </p:cNvPr>
          <p:cNvSpPr>
            <a:spLocks noGrp="1"/>
          </p:cNvSpPr>
          <p:nvPr>
            <p:ph type="sldNum" sz="quarter" idx="12"/>
          </p:nvPr>
        </p:nvSpPr>
        <p:spPr/>
        <p:txBody>
          <a:bodyPr/>
          <a:lstStyle/>
          <a:p>
            <a:fld id="{6ACDE00E-3FBE-42A6-9516-DD8C59D4ADE8}" type="slidenum">
              <a:rPr lang="fi-FI" smtClean="0"/>
              <a:t>19</a:t>
            </a:fld>
            <a:endParaRPr lang="fi-FI" dirty="0"/>
          </a:p>
        </p:txBody>
      </p:sp>
    </p:spTree>
    <p:extLst>
      <p:ext uri="{BB962C8B-B14F-4D97-AF65-F5344CB8AC3E}">
        <p14:creationId xmlns:p14="http://schemas.microsoft.com/office/powerpoint/2010/main" val="309600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BAF2A034-A569-4C9D-AE15-3E43AB630AB4}"/>
              </a:ext>
            </a:extLst>
          </p:cNvPr>
          <p:cNvSpPr>
            <a:spLocks noGrp="1"/>
          </p:cNvSpPr>
          <p:nvPr>
            <p:ph idx="1"/>
          </p:nvPr>
        </p:nvSpPr>
        <p:spPr>
          <a:xfrm>
            <a:off x="580967" y="528652"/>
            <a:ext cx="6101711" cy="5621151"/>
          </a:xfrm>
        </p:spPr>
        <p:txBody>
          <a:bodyPr>
            <a:noAutofit/>
          </a:bodyPr>
          <a:lstStyle/>
          <a:p>
            <a:pPr marL="0" indent="0">
              <a:buNone/>
            </a:pPr>
            <a:r>
              <a:rPr lang="fi-FI" dirty="0"/>
              <a:t>Helmi-elinympäristöohjelma 2021-2030 vahvistaa Suomen luonnon monimuotoisuutta ja turvaa luonnon tarjoamia elintärkeitä ekosysteemipalveluja. Samalla hillitään ilmastonmuutosta ja edistetään siihen sopeutumista.</a:t>
            </a:r>
          </a:p>
          <a:p>
            <a:pPr marL="0" indent="0">
              <a:buNone/>
            </a:pPr>
            <a:r>
              <a:rPr lang="fi-FI" dirty="0"/>
              <a:t>Helmi-ohjelmassa tartumme Suomen luonnon köyhtymisen suurimpaan suoraan syyhyn: elinympäristöjen vähenemiseen ja laadun heikkenemiseen. </a:t>
            </a:r>
          </a:p>
          <a:p>
            <a:pPr marL="0" indent="0">
              <a:buNone/>
            </a:pPr>
            <a:r>
              <a:rPr lang="fi-FI" dirty="0"/>
              <a:t>Ohjelman toimet auttavat satoja uhanalaisia lajeja sekä suurta osaa maamme uhanalaisista luontotyypeistä.</a:t>
            </a:r>
          </a:p>
        </p:txBody>
      </p:sp>
      <p:sp>
        <p:nvSpPr>
          <p:cNvPr id="4" name="Alatunnisteen paikkamerkki 3">
            <a:extLst>
              <a:ext uri="{FF2B5EF4-FFF2-40B4-BE49-F238E27FC236}">
                <a16:creationId xmlns:a16="http://schemas.microsoft.com/office/drawing/2014/main" id="{58853970-AC64-45D8-816B-085DDE8F984C}"/>
              </a:ext>
            </a:extLst>
          </p:cNvPr>
          <p:cNvSpPr>
            <a:spLocks noGrp="1"/>
          </p:cNvSpPr>
          <p:nvPr>
            <p:ph type="ftr" sz="quarter" idx="11"/>
          </p:nvPr>
        </p:nvSpPr>
        <p:spPr/>
        <p:txBody>
          <a:bodyPr/>
          <a:lstStyle/>
          <a:p>
            <a:r>
              <a:rPr lang="fi-FI" dirty="0"/>
              <a:t>HELMI-ELINYMPÄRISTÖOHJELMA</a:t>
            </a:r>
          </a:p>
        </p:txBody>
      </p:sp>
      <p:sp>
        <p:nvSpPr>
          <p:cNvPr id="5" name="Dian numeron paikkamerkki 4">
            <a:extLst>
              <a:ext uri="{FF2B5EF4-FFF2-40B4-BE49-F238E27FC236}">
                <a16:creationId xmlns:a16="http://schemas.microsoft.com/office/drawing/2014/main" id="{D7E2A13E-8018-41C0-A075-7FD279568A12}"/>
              </a:ext>
            </a:extLst>
          </p:cNvPr>
          <p:cNvSpPr>
            <a:spLocks noGrp="1"/>
          </p:cNvSpPr>
          <p:nvPr>
            <p:ph type="sldNum" sz="quarter" idx="12"/>
          </p:nvPr>
        </p:nvSpPr>
        <p:spPr/>
        <p:txBody>
          <a:bodyPr/>
          <a:lstStyle/>
          <a:p>
            <a:fld id="{6ACDE00E-3FBE-42A6-9516-DD8C59D4ADE8}" type="slidenum">
              <a:rPr lang="fi-FI" smtClean="0"/>
              <a:t>2</a:t>
            </a:fld>
            <a:endParaRPr lang="fi-FI" dirty="0"/>
          </a:p>
        </p:txBody>
      </p:sp>
      <p:pic>
        <p:nvPicPr>
          <p:cNvPr id="9" name="Kuva 9">
            <a:extLst>
              <a:ext uri="{FF2B5EF4-FFF2-40B4-BE49-F238E27FC236}">
                <a16:creationId xmlns:a16="http://schemas.microsoft.com/office/drawing/2014/main" id="{BCF970D4-8649-6443-935D-C89100D338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63454" y="381716"/>
            <a:ext cx="635752" cy="640261"/>
          </a:xfrm>
          <a:prstGeom prst="rect">
            <a:avLst/>
          </a:prstGeom>
        </p:spPr>
      </p:pic>
      <p:sp>
        <p:nvSpPr>
          <p:cNvPr id="8" name="Sisällön paikkamerkki 6">
            <a:extLst>
              <a:ext uri="{FF2B5EF4-FFF2-40B4-BE49-F238E27FC236}">
                <a16:creationId xmlns:a16="http://schemas.microsoft.com/office/drawing/2014/main" id="{A25EBE68-B744-F042-B572-80BB8A1F6265}"/>
              </a:ext>
            </a:extLst>
          </p:cNvPr>
          <p:cNvSpPr txBox="1">
            <a:spLocks/>
          </p:cNvSpPr>
          <p:nvPr/>
        </p:nvSpPr>
        <p:spPr>
          <a:xfrm>
            <a:off x="8560178" y="5803546"/>
            <a:ext cx="3240622" cy="230144"/>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fi-FI" sz="1500" dirty="0"/>
              <a:t>Riekko</a:t>
            </a:r>
          </a:p>
        </p:txBody>
      </p:sp>
    </p:spTree>
    <p:extLst>
      <p:ext uri="{BB962C8B-B14F-4D97-AF65-F5344CB8AC3E}">
        <p14:creationId xmlns:p14="http://schemas.microsoft.com/office/powerpoint/2010/main" val="842151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BEC8"/>
        </a:solidFill>
        <a:effectLst/>
      </p:bgPr>
    </p:bg>
    <p:spTree>
      <p:nvGrpSpPr>
        <p:cNvPr id="1" name=""/>
        <p:cNvGrpSpPr/>
        <p:nvPr/>
      </p:nvGrpSpPr>
      <p:grpSpPr>
        <a:xfrm>
          <a:off x="0" y="0"/>
          <a:ext cx="0" cy="0"/>
          <a:chOff x="0" y="0"/>
          <a:chExt cx="0" cy="0"/>
        </a:xfrm>
      </p:grpSpPr>
      <p:pic>
        <p:nvPicPr>
          <p:cNvPr id="11" name="Kuvan paikkamerkki 10"/>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 r="8"/>
          <a:stretch>
            <a:fillRect/>
          </a:stretch>
        </p:blipFill>
        <p:spPr/>
      </p:pic>
      <p:sp>
        <p:nvSpPr>
          <p:cNvPr id="2" name="Title 1">
            <a:extLst>
              <a:ext uri="{FF2B5EF4-FFF2-40B4-BE49-F238E27FC236}">
                <a16:creationId xmlns:a16="http://schemas.microsoft.com/office/drawing/2014/main" id="{88199B3E-BEE0-9249-B789-2A99914FE669}"/>
              </a:ext>
            </a:extLst>
          </p:cNvPr>
          <p:cNvSpPr>
            <a:spLocks noGrp="1"/>
          </p:cNvSpPr>
          <p:nvPr>
            <p:ph type="title"/>
          </p:nvPr>
        </p:nvSpPr>
        <p:spPr>
          <a:xfrm>
            <a:off x="587188" y="381600"/>
            <a:ext cx="6048074" cy="1479417"/>
          </a:xfrm>
        </p:spPr>
        <p:txBody>
          <a:bodyPr/>
          <a:lstStyle/>
          <a:p>
            <a:r>
              <a:rPr lang="fi-FI" sz="3600" dirty="0">
                <a:solidFill>
                  <a:schemeClr val="tx1"/>
                </a:solidFill>
              </a:rPr>
              <a:t>Kunta- ja Järjestö-Helmi</a:t>
            </a:r>
            <a:endParaRPr lang="en-FI" sz="3600" dirty="0">
              <a:solidFill>
                <a:schemeClr val="tx1"/>
              </a:solidFill>
            </a:endParaRPr>
          </a:p>
        </p:txBody>
      </p:sp>
      <p:sp>
        <p:nvSpPr>
          <p:cNvPr id="3" name="Content Placeholder 2">
            <a:extLst>
              <a:ext uri="{FF2B5EF4-FFF2-40B4-BE49-F238E27FC236}">
                <a16:creationId xmlns:a16="http://schemas.microsoft.com/office/drawing/2014/main" id="{1A2EE3CF-B927-8C46-A8F4-7A44E0668053}"/>
              </a:ext>
            </a:extLst>
          </p:cNvPr>
          <p:cNvSpPr>
            <a:spLocks noGrp="1"/>
          </p:cNvSpPr>
          <p:nvPr>
            <p:ph idx="1"/>
          </p:nvPr>
        </p:nvSpPr>
        <p:spPr>
          <a:xfrm>
            <a:off x="663389" y="1246909"/>
            <a:ext cx="5310122" cy="4981330"/>
          </a:xfrm>
        </p:spPr>
        <p:txBody>
          <a:bodyPr>
            <a:noAutofit/>
          </a:bodyPr>
          <a:lstStyle/>
          <a:p>
            <a:pPr marL="0" indent="0">
              <a:buNone/>
            </a:pPr>
            <a:r>
              <a:rPr lang="fi-FI" dirty="0">
                <a:solidFill>
                  <a:schemeClr val="tx1"/>
                </a:solidFill>
              </a:rPr>
              <a:t>Kuntien ja järjestöjen elinympäristöjen tilaa parantaville hankkeille myönnetään avustusta Kunta-Helmi ja Järjestö-Helmi -avustushakujen kautta.</a:t>
            </a:r>
          </a:p>
          <a:p>
            <a:pPr marL="0" indent="0">
              <a:buNone/>
            </a:pPr>
            <a:r>
              <a:rPr lang="fi-FI" dirty="0">
                <a:solidFill>
                  <a:schemeClr val="tx1"/>
                </a:solidFill>
              </a:rPr>
              <a:t>Avustettavien hankkeiden tulee sisältää konkreettisia ennallistamis-, kunnostus-  tai hoitotoimia elinympäristöjen tilan parantamiseksi.</a:t>
            </a:r>
          </a:p>
        </p:txBody>
      </p:sp>
      <p:sp>
        <p:nvSpPr>
          <p:cNvPr id="4" name="Footer Placeholder 3">
            <a:extLst>
              <a:ext uri="{FF2B5EF4-FFF2-40B4-BE49-F238E27FC236}">
                <a16:creationId xmlns:a16="http://schemas.microsoft.com/office/drawing/2014/main" id="{AD47438E-9CE6-0D48-A229-8D81495762A5}"/>
              </a:ext>
            </a:extLst>
          </p:cNvPr>
          <p:cNvSpPr>
            <a:spLocks noGrp="1"/>
          </p:cNvSpPr>
          <p:nvPr>
            <p:ph type="ftr" sz="quarter" idx="11"/>
          </p:nvPr>
        </p:nvSpPr>
        <p:spPr>
          <a:xfrm>
            <a:off x="389964" y="6309320"/>
            <a:ext cx="5583546" cy="273050"/>
          </a:xfrm>
        </p:spPr>
        <p:txBody>
          <a:bodyPr/>
          <a:lstStyle/>
          <a:p>
            <a:r>
              <a:rPr lang="fi-FI" dirty="0">
                <a:solidFill>
                  <a:schemeClr val="tx1"/>
                </a:solidFill>
              </a:rPr>
              <a:t>HELMI-ELINYMPÄRISTÖOHJELMA</a:t>
            </a:r>
          </a:p>
          <a:p>
            <a:endParaRPr lang="fi-FI" b="1" dirty="0">
              <a:solidFill>
                <a:schemeClr val="tx1">
                  <a:lumMod val="85000"/>
                  <a:lumOff val="15000"/>
                </a:schemeClr>
              </a:solidFill>
            </a:endParaRPr>
          </a:p>
        </p:txBody>
      </p:sp>
      <p:sp>
        <p:nvSpPr>
          <p:cNvPr id="5" name="Slide Number Placeholder 4">
            <a:extLst>
              <a:ext uri="{FF2B5EF4-FFF2-40B4-BE49-F238E27FC236}">
                <a16:creationId xmlns:a16="http://schemas.microsoft.com/office/drawing/2014/main" id="{D86DC95D-E9F9-924C-9E60-A5274457D1B5}"/>
              </a:ext>
            </a:extLst>
          </p:cNvPr>
          <p:cNvSpPr>
            <a:spLocks noGrp="1"/>
          </p:cNvSpPr>
          <p:nvPr>
            <p:ph type="sldNum" sz="quarter" idx="12"/>
          </p:nvPr>
        </p:nvSpPr>
        <p:spPr/>
        <p:txBody>
          <a:bodyPr/>
          <a:lstStyle/>
          <a:p>
            <a:fld id="{6ACDE00E-3FBE-42A6-9516-DD8C59D4ADE8}" type="slidenum">
              <a:rPr lang="fi-FI" smtClean="0">
                <a:solidFill>
                  <a:schemeClr val="bg1"/>
                </a:solidFill>
              </a:rPr>
              <a:t>20</a:t>
            </a:fld>
            <a:endParaRPr lang="fi-FI" dirty="0">
              <a:solidFill>
                <a:schemeClr val="bg1"/>
              </a:solidFill>
            </a:endParaRPr>
          </a:p>
        </p:txBody>
      </p:sp>
      <p:sp>
        <p:nvSpPr>
          <p:cNvPr id="18" name="Text Placeholder 17">
            <a:extLst>
              <a:ext uri="{FF2B5EF4-FFF2-40B4-BE49-F238E27FC236}">
                <a16:creationId xmlns:a16="http://schemas.microsoft.com/office/drawing/2014/main" id="{8C4A5EB2-2ACE-5347-BDC6-9EC176FDD47D}"/>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245201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4715FB-DCD8-09B0-FFFF-3BCE5F01596C}"/>
              </a:ext>
            </a:extLst>
          </p:cNvPr>
          <p:cNvSpPr>
            <a:spLocks noGrp="1"/>
          </p:cNvSpPr>
          <p:nvPr>
            <p:ph type="title"/>
          </p:nvPr>
        </p:nvSpPr>
        <p:spPr/>
        <p:txBody>
          <a:bodyPr/>
          <a:lstStyle/>
          <a:p>
            <a:r>
              <a:rPr lang="fi-FI" dirty="0"/>
              <a:t>Kunta- ja Järjestö-Helmi</a:t>
            </a:r>
          </a:p>
        </p:txBody>
      </p:sp>
      <p:sp>
        <p:nvSpPr>
          <p:cNvPr id="3" name="Sisällön paikkamerkki 2">
            <a:extLst>
              <a:ext uri="{FF2B5EF4-FFF2-40B4-BE49-F238E27FC236}">
                <a16:creationId xmlns:a16="http://schemas.microsoft.com/office/drawing/2014/main" id="{A6F55C9F-582D-970E-4EFC-49C2A90E3414}"/>
              </a:ext>
            </a:extLst>
          </p:cNvPr>
          <p:cNvSpPr>
            <a:spLocks noGrp="1"/>
          </p:cNvSpPr>
          <p:nvPr>
            <p:ph idx="1"/>
          </p:nvPr>
        </p:nvSpPr>
        <p:spPr>
          <a:xfrm>
            <a:off x="460440" y="1588040"/>
            <a:ext cx="5706036" cy="4262998"/>
          </a:xfrm>
        </p:spPr>
        <p:txBody>
          <a:bodyPr/>
          <a:lstStyle/>
          <a:p>
            <a:pPr marL="0" indent="0">
              <a:buNone/>
            </a:pPr>
            <a:r>
              <a:rPr lang="fi-FI" dirty="0"/>
              <a:t>Uudenmaan ELY-keskus myöntää valtakunnallisesti valtionavustusta Helmi-toimenpiteisiin</a:t>
            </a:r>
          </a:p>
          <a:p>
            <a:pPr marL="0" indent="0">
              <a:buNone/>
            </a:pPr>
            <a:r>
              <a:rPr lang="fi-FI" dirty="0"/>
              <a:t>Kohdennettu kunnille, kuntayhtymille, yhdistyksille, säätiöille, osakaskunnille jne.</a:t>
            </a:r>
          </a:p>
          <a:p>
            <a:pPr marL="0" indent="0">
              <a:buNone/>
            </a:pPr>
            <a:r>
              <a:rPr lang="fi-FI" dirty="0"/>
              <a:t>ELY avustaa 80 – 95 prosenttia kustannuksista, hakija toteuttaa. Maksatusta haetaan jälkikäteen.</a:t>
            </a:r>
          </a:p>
          <a:p>
            <a:pPr marL="0" indent="0">
              <a:buNone/>
            </a:pPr>
            <a:r>
              <a:rPr lang="fi-FI" dirty="0"/>
              <a:t>Avustushaku ollut auki noin kerran vuodessa, viimeksi tammikuussa 2024.</a:t>
            </a:r>
          </a:p>
        </p:txBody>
      </p:sp>
      <p:sp>
        <p:nvSpPr>
          <p:cNvPr id="4" name="Alatunnisteen paikkamerkki 3">
            <a:extLst>
              <a:ext uri="{FF2B5EF4-FFF2-40B4-BE49-F238E27FC236}">
                <a16:creationId xmlns:a16="http://schemas.microsoft.com/office/drawing/2014/main" id="{C62BDDDE-6094-3FED-ADC5-70901149124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750" b="0" i="0" u="none" strike="noStrike" kern="1200" cap="all" spc="120" normalizeH="0" baseline="0" noProof="0" dirty="0" err="1">
                <a:ln>
                  <a:noFill/>
                </a:ln>
                <a:solidFill>
                  <a:prstClr val="white"/>
                </a:solidFill>
                <a:effectLst/>
                <a:uLnTx/>
                <a:uFillTx/>
                <a:latin typeface="Arial"/>
                <a:ea typeface="+mn-ea"/>
                <a:cs typeface="+mn-cs"/>
              </a:rPr>
              <a:t>Kj</a:t>
            </a:r>
            <a:r>
              <a:rPr kumimoji="0" lang="fi-FI" sz="750" b="0" i="0" u="none" strike="noStrike" kern="1200" cap="all" spc="120" normalizeH="0" baseline="0" noProof="0" dirty="0">
                <a:ln>
                  <a:noFill/>
                </a:ln>
                <a:solidFill>
                  <a:prstClr val="white"/>
                </a:solidFill>
                <a:effectLst/>
                <a:uLnTx/>
                <a:uFillTx/>
                <a:latin typeface="Arial"/>
                <a:ea typeface="+mn-ea"/>
                <a:cs typeface="+mn-cs"/>
              </a:rPr>
              <a:t>-Helmi, Uudenmaan kohteet 2023</a:t>
            </a:r>
          </a:p>
        </p:txBody>
      </p:sp>
      <p:sp>
        <p:nvSpPr>
          <p:cNvPr id="5" name="Dian numeron paikkamerkki 4">
            <a:extLst>
              <a:ext uri="{FF2B5EF4-FFF2-40B4-BE49-F238E27FC236}">
                <a16:creationId xmlns:a16="http://schemas.microsoft.com/office/drawing/2014/main" id="{22C61C70-46A2-CAE4-8E07-389EA375A0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CDE00E-3FBE-42A6-9516-DD8C59D4ADE8}" type="slidenum">
              <a:rPr kumimoji="0" lang="fi-FI" sz="750" b="0" i="0" u="none" strike="noStrike" kern="1200" cap="all"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750" b="0" i="0" u="none" strike="noStrike" kern="1200" cap="all" spc="0" normalizeH="0" baseline="0" noProof="0">
              <a:ln>
                <a:noFill/>
              </a:ln>
              <a:solidFill>
                <a:prstClr val="white"/>
              </a:solidFill>
              <a:effectLst/>
              <a:uLnTx/>
              <a:uFillTx/>
              <a:latin typeface="Arial"/>
              <a:ea typeface="+mn-ea"/>
              <a:cs typeface="+mn-cs"/>
            </a:endParaRPr>
          </a:p>
        </p:txBody>
      </p:sp>
      <p:pic>
        <p:nvPicPr>
          <p:cNvPr id="9" name="Kuvan paikkamerkki 8" descr="Kuva, joka sisältää kohteen lintu, kanalintu, teeri, nokka&#10;&#10;Kuvaus luotu automaattisesti">
            <a:extLst>
              <a:ext uri="{FF2B5EF4-FFF2-40B4-BE49-F238E27FC236}">
                <a16:creationId xmlns:a16="http://schemas.microsoft.com/office/drawing/2014/main" id="{6729862C-8C6C-92C6-33A5-D0D37EE090D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692" b="7692"/>
          <a:stretch>
            <a:fillRect/>
          </a:stretch>
        </p:blipFill>
        <p:spPr/>
      </p:pic>
      <p:sp>
        <p:nvSpPr>
          <p:cNvPr id="7" name="Tekstin paikkamerkki 6">
            <a:extLst>
              <a:ext uri="{FF2B5EF4-FFF2-40B4-BE49-F238E27FC236}">
                <a16:creationId xmlns:a16="http://schemas.microsoft.com/office/drawing/2014/main" id="{DB5DD1AD-E4E3-1C57-E3FC-D0666EADFE48}"/>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141837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n paikkamerkki 10" descr="Kuva, joka sisältää kohteen ulko, ruoho, nisäkäs, vuohi&#10;&#10;Kuvaus luotu automaattisesti">
            <a:extLst>
              <a:ext uri="{FF2B5EF4-FFF2-40B4-BE49-F238E27FC236}">
                <a16:creationId xmlns:a16="http://schemas.microsoft.com/office/drawing/2014/main" id="{1B093D7C-2F66-F144-4708-0CD86D71F7C2}"/>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9037" r="9238" b="9037"/>
          <a:stretch/>
        </p:blipFill>
        <p:spPr>
          <a:xfrm>
            <a:off x="7301772" y="0"/>
            <a:ext cx="4890228" cy="6858000"/>
          </a:xfrm>
        </p:spPr>
      </p:pic>
      <p:sp>
        <p:nvSpPr>
          <p:cNvPr id="2" name="Otsikko 1">
            <a:extLst>
              <a:ext uri="{FF2B5EF4-FFF2-40B4-BE49-F238E27FC236}">
                <a16:creationId xmlns:a16="http://schemas.microsoft.com/office/drawing/2014/main" id="{ED68A418-5724-4CB4-9F89-ED55493E62B0}"/>
              </a:ext>
            </a:extLst>
          </p:cNvPr>
          <p:cNvSpPr>
            <a:spLocks noGrp="1"/>
          </p:cNvSpPr>
          <p:nvPr>
            <p:ph type="title"/>
          </p:nvPr>
        </p:nvSpPr>
        <p:spPr/>
        <p:txBody>
          <a:bodyPr/>
          <a:lstStyle/>
          <a:p>
            <a:r>
              <a:rPr lang="fi-FI"/>
              <a:t>Minkälaisiin toimenpiteisiin?</a:t>
            </a:r>
          </a:p>
        </p:txBody>
      </p:sp>
      <p:sp>
        <p:nvSpPr>
          <p:cNvPr id="3" name="Sisällön paikkamerkki 2">
            <a:extLst>
              <a:ext uri="{FF2B5EF4-FFF2-40B4-BE49-F238E27FC236}">
                <a16:creationId xmlns:a16="http://schemas.microsoft.com/office/drawing/2014/main" id="{E153E113-491B-4178-B69E-C0B990DF2861}"/>
              </a:ext>
            </a:extLst>
          </p:cNvPr>
          <p:cNvSpPr>
            <a:spLocks noGrp="1"/>
          </p:cNvSpPr>
          <p:nvPr>
            <p:ph idx="1"/>
          </p:nvPr>
        </p:nvSpPr>
        <p:spPr/>
        <p:txBody>
          <a:bodyPr vert="horz" lIns="0" tIns="0" rIns="0" bIns="0" rtlCol="0" anchor="t">
            <a:normAutofit/>
          </a:bodyPr>
          <a:lstStyle/>
          <a:p>
            <a:pPr marL="0" indent="0" algn="l" rtl="0" fontAlgn="base">
              <a:buNone/>
            </a:pPr>
            <a:r>
              <a:rPr lang="fi-FI" b="0" i="0" dirty="0">
                <a:effectLst/>
              </a:rPr>
              <a:t>Konkreettisiin ennallistamis-, kunnostus ja hoitotoimiin elinympäristöjen tilan parantamiseksi</a:t>
            </a:r>
            <a:r>
              <a:rPr lang="en-US" b="0" i="0" dirty="0">
                <a:effectLst/>
              </a:rPr>
              <a:t>​</a:t>
            </a:r>
            <a:endParaRPr lang="en-US" b="0" i="0" dirty="0">
              <a:effectLst/>
              <a:cs typeface="Arial" panose="020B0604020202020204" pitchFamily="34" charset="0"/>
            </a:endParaRPr>
          </a:p>
          <a:p>
            <a:pPr marL="0" indent="0" algn="l" rtl="0" fontAlgn="base">
              <a:buNone/>
            </a:pPr>
            <a:r>
              <a:rPr lang="fi-FI" b="0" i="0" dirty="0">
                <a:effectLst/>
              </a:rPr>
              <a:t>Kartoituksia, suunnitelmia ja lupaprosesseja silloin, kun konkreettiset toimet edellyttävät niitä</a:t>
            </a:r>
            <a:endParaRPr lang="en-US" b="0" i="0" dirty="0">
              <a:effectLst/>
              <a:cs typeface="Arial" panose="020B0604020202020204" pitchFamily="34" charset="0"/>
            </a:endParaRPr>
          </a:p>
          <a:p>
            <a:pPr marL="0" indent="0" algn="l" rtl="0" fontAlgn="base">
              <a:buNone/>
            </a:pPr>
            <a:r>
              <a:rPr lang="fi-FI" b="0" i="0" dirty="0">
                <a:effectLst/>
              </a:rPr>
              <a:t>Viestinnän toimenpiteitä hankkeen tulosten</a:t>
            </a:r>
            <a:r>
              <a:rPr lang="fi-FI" dirty="0"/>
              <a:t> ja ratkaisujen</a:t>
            </a:r>
            <a:r>
              <a:rPr lang="fi-FI" b="0" i="0" dirty="0">
                <a:effectLst/>
              </a:rPr>
              <a:t> levittämiseksi laajempaan käyttöön</a:t>
            </a:r>
            <a:r>
              <a:rPr lang="en-US" b="0" i="0" dirty="0">
                <a:effectLst/>
              </a:rPr>
              <a:t>​</a:t>
            </a:r>
            <a:endParaRPr lang="en-US" b="0" i="0" dirty="0">
              <a:effectLst/>
              <a:cs typeface="Arial" panose="020B0604020202020204" pitchFamily="34" charset="0"/>
            </a:endParaRPr>
          </a:p>
          <a:p>
            <a:pPr marL="0" indent="0" algn="l" rtl="0" fontAlgn="base">
              <a:buNone/>
            </a:pPr>
            <a:r>
              <a:rPr lang="fi-FI" b="0" i="0" dirty="0">
                <a:effectLst/>
                <a:cs typeface="Calibri"/>
              </a:rPr>
              <a:t>Suojaavien rakenteiden tekeminen arvokkaan luonnon suojaamiseksi, ei virkistyskäytön rakenteisiin</a:t>
            </a:r>
            <a:endParaRPr lang="en-US" b="0" i="0" dirty="0">
              <a:effectLst/>
              <a:cs typeface="Calibri"/>
            </a:endParaRPr>
          </a:p>
        </p:txBody>
      </p:sp>
      <p:sp>
        <p:nvSpPr>
          <p:cNvPr id="4" name="Alatunnisteen paikkamerkki 3">
            <a:extLst>
              <a:ext uri="{FF2B5EF4-FFF2-40B4-BE49-F238E27FC236}">
                <a16:creationId xmlns:a16="http://schemas.microsoft.com/office/drawing/2014/main" id="{054A26B6-0862-429C-9332-0B2EAD9DAF2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fi-FI" sz="750" b="0" i="0" u="none" strike="noStrike" kern="1200" cap="all" spc="120" normalizeH="0" baseline="0" noProof="0">
                <a:ln>
                  <a:noFill/>
                </a:ln>
                <a:solidFill>
                  <a:prstClr val="white"/>
                </a:solidFill>
                <a:effectLst/>
                <a:uLnTx/>
                <a:uFillTx/>
                <a:latin typeface="Arial"/>
                <a:ea typeface="+mn-ea"/>
                <a:cs typeface="Arial"/>
              </a:rPr>
              <a:t>Kunta- ja järjestö-helmi</a:t>
            </a:r>
          </a:p>
        </p:txBody>
      </p:sp>
      <p:sp>
        <p:nvSpPr>
          <p:cNvPr id="5" name="Dian numeron paikkamerkki 4">
            <a:extLst>
              <a:ext uri="{FF2B5EF4-FFF2-40B4-BE49-F238E27FC236}">
                <a16:creationId xmlns:a16="http://schemas.microsoft.com/office/drawing/2014/main" id="{60741D1D-D261-4EAC-819F-BC1A51FF9D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CDE00E-3FBE-42A6-9516-DD8C59D4ADE8}" type="slidenum">
              <a:rPr kumimoji="0" lang="fi-FI" sz="750" b="0" i="0" u="none" strike="noStrike" kern="1200" cap="all"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750" b="0" i="0" u="none" strike="noStrike" kern="1200" cap="all" spc="0" normalizeH="0" baseline="0" noProof="0">
              <a:ln>
                <a:noFill/>
              </a:ln>
              <a:solidFill>
                <a:prstClr val="white"/>
              </a:solidFill>
              <a:effectLst/>
              <a:uLnTx/>
              <a:uFillTx/>
              <a:latin typeface="Arial"/>
              <a:ea typeface="+mn-ea"/>
              <a:cs typeface="+mn-cs"/>
            </a:endParaRPr>
          </a:p>
        </p:txBody>
      </p:sp>
      <p:sp>
        <p:nvSpPr>
          <p:cNvPr id="9" name="Tekstin paikkamerkki 8">
            <a:extLst>
              <a:ext uri="{FF2B5EF4-FFF2-40B4-BE49-F238E27FC236}">
                <a16:creationId xmlns:a16="http://schemas.microsoft.com/office/drawing/2014/main" id="{976918C9-FFE9-4C25-BDE7-FF7E103A44D3}"/>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276717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8F0A0"/>
        </a:solidFill>
        <a:effectLst/>
      </p:bgPr>
    </p:bg>
    <p:spTree>
      <p:nvGrpSpPr>
        <p:cNvPr id="1" name=""/>
        <p:cNvGrpSpPr/>
        <p:nvPr/>
      </p:nvGrpSpPr>
      <p:grpSpPr>
        <a:xfrm>
          <a:off x="0" y="0"/>
          <a:ext cx="0" cy="0"/>
          <a:chOff x="0" y="0"/>
          <a:chExt cx="0" cy="0"/>
        </a:xfrm>
      </p:grpSpPr>
      <p:pic>
        <p:nvPicPr>
          <p:cNvPr id="11" name="Kuvan paikkamerkki 10"/>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2269" b="2269"/>
          <a:stretch>
            <a:fillRect/>
          </a:stretch>
        </p:blipFill>
        <p:spPr/>
      </p:pic>
      <p:sp>
        <p:nvSpPr>
          <p:cNvPr id="4" name="Otsikko 3"/>
          <p:cNvSpPr>
            <a:spLocks noGrp="1"/>
          </p:cNvSpPr>
          <p:nvPr>
            <p:ph type="title"/>
          </p:nvPr>
        </p:nvSpPr>
        <p:spPr>
          <a:xfrm>
            <a:off x="587188" y="535455"/>
            <a:ext cx="6060500" cy="854434"/>
          </a:xfrm>
        </p:spPr>
        <p:txBody>
          <a:bodyPr/>
          <a:lstStyle/>
          <a:p>
            <a:r>
              <a:rPr lang="fi-FI" sz="3600" dirty="0">
                <a:solidFill>
                  <a:schemeClr val="tx1"/>
                </a:solidFill>
              </a:rPr>
              <a:t>Helmi-keskittymät</a:t>
            </a:r>
          </a:p>
        </p:txBody>
      </p:sp>
      <p:sp>
        <p:nvSpPr>
          <p:cNvPr id="3" name="Sisällön paikkamerkki 2"/>
          <p:cNvSpPr>
            <a:spLocks noGrp="1"/>
          </p:cNvSpPr>
          <p:nvPr>
            <p:ph idx="1"/>
          </p:nvPr>
        </p:nvSpPr>
        <p:spPr>
          <a:xfrm>
            <a:off x="236099" y="1245032"/>
            <a:ext cx="5737411" cy="4846319"/>
          </a:xfrm>
        </p:spPr>
        <p:txBody>
          <a:bodyPr>
            <a:noAutofit/>
          </a:bodyPr>
          <a:lstStyle/>
          <a:p>
            <a:pPr marL="0" lvl="0" indent="0">
              <a:buNone/>
            </a:pPr>
            <a:r>
              <a:rPr lang="fi-FI" dirty="0">
                <a:solidFill>
                  <a:schemeClr val="tx1"/>
                </a:solidFill>
              </a:rPr>
              <a:t>Helmi-keskittymät ovat laaja-alaisia elinympäristöjen keskittymiä, joille kohdennetaan hoito- ja kunnostustoimenpiteitä. </a:t>
            </a:r>
          </a:p>
          <a:p>
            <a:pPr marL="0" lvl="0" indent="0">
              <a:buNone/>
            </a:pPr>
            <a:r>
              <a:rPr lang="fi-FI" dirty="0">
                <a:solidFill>
                  <a:schemeClr val="tx1"/>
                </a:solidFill>
              </a:rPr>
              <a:t>Helmi-keskittymät hyväksytään Helmi-ohjelman valtakunnallisessa seurantaryhmässä alueellisten Helmi-yhteistyöryhmien ehdotusten pohjalta. Tavoitteena on noin 30–50 Helmi-keskittymää ja vähintään yksi jokaiseen maakuntaan.</a:t>
            </a:r>
          </a:p>
          <a:p>
            <a:pPr marL="0" lvl="0" indent="0">
              <a:buNone/>
            </a:pPr>
            <a:r>
              <a:rPr lang="fi-FI" dirty="0">
                <a:solidFill>
                  <a:schemeClr val="tx1"/>
                </a:solidFill>
              </a:rPr>
              <a:t>Keskittymät voivat täydentyä vuosien kuluessa ja uusia keskittymiä voi muodostua ns. jatkuvalla haulla</a:t>
            </a:r>
          </a:p>
          <a:p>
            <a:pPr marL="0" lvl="0" indent="0">
              <a:buNone/>
            </a:pPr>
            <a:r>
              <a:rPr lang="fi-FI" dirty="0">
                <a:solidFill>
                  <a:schemeClr val="tx1"/>
                </a:solidFill>
              </a:rPr>
              <a:t>Uudellamaalla 2 tunnistettua keskittymää, Hankoniemen Helminauha ja Koskenkylänjokilaakso.</a:t>
            </a:r>
          </a:p>
          <a:p>
            <a:pPr marL="0" indent="0">
              <a:buNone/>
            </a:pPr>
            <a:endParaRPr lang="fi-FI" sz="2400" dirty="0">
              <a:solidFill>
                <a:schemeClr val="tx1"/>
              </a:solidFill>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CDE00E-3FBE-42A6-9516-DD8C59D4ADE8}" type="slidenum">
              <a:rPr kumimoji="0" lang="fi-FI" sz="750" b="0" i="0" u="none" strike="noStrike" kern="1200" cap="all"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750" b="0" i="0" u="none" strike="noStrike" kern="1200" cap="all" spc="0" normalizeH="0" baseline="0" noProof="0" dirty="0">
              <a:ln>
                <a:noFill/>
              </a:ln>
              <a:solidFill>
                <a:prstClr val="white"/>
              </a:solidFill>
              <a:effectLst/>
              <a:uLnTx/>
              <a:uFillTx/>
              <a:latin typeface="Arial"/>
              <a:ea typeface="+mn-ea"/>
              <a:cs typeface="+mn-cs"/>
            </a:endParaRPr>
          </a:p>
        </p:txBody>
      </p:sp>
      <p:sp>
        <p:nvSpPr>
          <p:cNvPr id="6" name="Tekstin paikkamerkki 5"/>
          <p:cNvSpPr>
            <a:spLocks noGrp="1"/>
          </p:cNvSpPr>
          <p:nvPr>
            <p:ph type="body" sz="quarter" idx="14"/>
          </p:nvPr>
        </p:nvSpPr>
        <p:spPr/>
        <p:txBody>
          <a:bodyPr/>
          <a:lstStyle/>
          <a:p>
            <a:endParaRPr lang="fi-FI" dirty="0"/>
          </a:p>
        </p:txBody>
      </p:sp>
      <p:sp>
        <p:nvSpPr>
          <p:cNvPr id="8" name="Footer Placeholder 3">
            <a:extLst>
              <a:ext uri="{FF2B5EF4-FFF2-40B4-BE49-F238E27FC236}">
                <a16:creationId xmlns:a16="http://schemas.microsoft.com/office/drawing/2014/main" id="{AD47438E-9CE6-0D48-A229-8D81495762A5}"/>
              </a:ext>
            </a:extLst>
          </p:cNvPr>
          <p:cNvSpPr>
            <a:spLocks noGrp="1"/>
          </p:cNvSpPr>
          <p:nvPr>
            <p:ph type="ftr" sz="quarter" idx="11"/>
          </p:nvPr>
        </p:nvSpPr>
        <p:spPr>
          <a:xfrm>
            <a:off x="389964" y="6309320"/>
            <a:ext cx="5583546" cy="273050"/>
          </a:xfrm>
        </p:spPr>
        <p:txBody>
          <a:bodyPr/>
          <a:lstStyle/>
          <a:p>
            <a:r>
              <a:rPr lang="fi-FI" dirty="0">
                <a:solidFill>
                  <a:schemeClr val="tx1"/>
                </a:solidFill>
              </a:rPr>
              <a:t>HELMI-ELINYMPÄRISTÖOHJELMA</a:t>
            </a:r>
          </a:p>
          <a:p>
            <a:endParaRPr lang="fi-FI" b="1" dirty="0"/>
          </a:p>
        </p:txBody>
      </p:sp>
    </p:spTree>
    <p:extLst>
      <p:ext uri="{BB962C8B-B14F-4D97-AF65-F5344CB8AC3E}">
        <p14:creationId xmlns:p14="http://schemas.microsoft.com/office/powerpoint/2010/main" val="81108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0588C2-95ED-F7AF-A20C-62D58935D5B1}"/>
              </a:ext>
            </a:extLst>
          </p:cNvPr>
          <p:cNvSpPr>
            <a:spLocks noGrp="1"/>
          </p:cNvSpPr>
          <p:nvPr>
            <p:ph type="title"/>
          </p:nvPr>
        </p:nvSpPr>
        <p:spPr>
          <a:xfrm>
            <a:off x="587188" y="535454"/>
            <a:ext cx="10117324" cy="1325563"/>
          </a:xfrm>
        </p:spPr>
        <p:txBody>
          <a:bodyPr/>
          <a:lstStyle/>
          <a:p>
            <a:r>
              <a:rPr lang="en-US" dirty="0" err="1"/>
              <a:t>Linkit</a:t>
            </a:r>
            <a:endParaRPr lang="en-US" dirty="0"/>
          </a:p>
        </p:txBody>
      </p:sp>
      <p:sp>
        <p:nvSpPr>
          <p:cNvPr id="14" name="Content Placeholder 2">
            <a:extLst>
              <a:ext uri="{FF2B5EF4-FFF2-40B4-BE49-F238E27FC236}">
                <a16:creationId xmlns:a16="http://schemas.microsoft.com/office/drawing/2014/main" id="{D873132E-8DEB-3A8F-B0A1-3D0A18521782}"/>
              </a:ext>
            </a:extLst>
          </p:cNvPr>
          <p:cNvSpPr>
            <a:spLocks noGrp="1"/>
          </p:cNvSpPr>
          <p:nvPr>
            <p:ph idx="1"/>
          </p:nvPr>
        </p:nvSpPr>
        <p:spPr>
          <a:xfrm>
            <a:off x="587188" y="1913965"/>
            <a:ext cx="10766612" cy="4262998"/>
          </a:xfrm>
        </p:spPr>
        <p:txBody>
          <a:bodyPr/>
          <a:lstStyle/>
          <a:p>
            <a:r>
              <a:rPr lang="en-US" dirty="0"/>
              <a:t>Helmi-</a:t>
            </a:r>
            <a:r>
              <a:rPr lang="en-US" dirty="0" err="1"/>
              <a:t>elinympäristöohjelman</a:t>
            </a:r>
            <a:r>
              <a:rPr lang="en-US" dirty="0"/>
              <a:t> </a:t>
            </a:r>
            <a:r>
              <a:rPr lang="en-US" dirty="0" err="1"/>
              <a:t>sivut</a:t>
            </a:r>
            <a:r>
              <a:rPr lang="en-US" dirty="0"/>
              <a:t>: </a:t>
            </a:r>
            <a:r>
              <a:rPr lang="en-US" dirty="0">
                <a:hlinkClick r:id="rId2"/>
              </a:rPr>
              <a:t>https://ym.fi/helmi</a:t>
            </a:r>
            <a:endParaRPr lang="en-US" dirty="0"/>
          </a:p>
          <a:p>
            <a:r>
              <a:rPr lang="en-US" dirty="0" err="1"/>
              <a:t>Uudenmaan</a:t>
            </a:r>
            <a:r>
              <a:rPr lang="en-US" dirty="0"/>
              <a:t> ELY-</a:t>
            </a:r>
            <a:r>
              <a:rPr lang="en-US" dirty="0" err="1"/>
              <a:t>keskuksen</a:t>
            </a:r>
            <a:r>
              <a:rPr lang="en-US" dirty="0"/>
              <a:t> Helmi-</a:t>
            </a:r>
            <a:r>
              <a:rPr lang="en-US" dirty="0" err="1"/>
              <a:t>sivut</a:t>
            </a:r>
            <a:r>
              <a:rPr lang="en-US" dirty="0"/>
              <a:t>: </a:t>
            </a:r>
            <a:r>
              <a:rPr lang="en-US" dirty="0">
                <a:hlinkClick r:id="rId3"/>
              </a:rPr>
              <a:t>https://www.ymparisto.fi/fi/luonto-vesistot-ja-meri/luonnon-monimuotoisuus/suojelu-ja-tutkimusohjelmat/helmi-ohjelma/helmi-ohjelman-toimeenpano-uusimaa</a:t>
            </a:r>
            <a:endParaRPr lang="en-US" dirty="0"/>
          </a:p>
          <a:p>
            <a:endParaRPr lang="en-US" dirty="0"/>
          </a:p>
        </p:txBody>
      </p:sp>
      <p:sp>
        <p:nvSpPr>
          <p:cNvPr id="4" name="Alatunnisteen paikkamerkki 3">
            <a:extLst>
              <a:ext uri="{FF2B5EF4-FFF2-40B4-BE49-F238E27FC236}">
                <a16:creationId xmlns:a16="http://schemas.microsoft.com/office/drawing/2014/main" id="{5EB2A17B-9B83-DD2F-E8C3-4545E797AFD7}"/>
              </a:ext>
            </a:extLst>
          </p:cNvPr>
          <p:cNvSpPr>
            <a:spLocks noGrp="1"/>
          </p:cNvSpPr>
          <p:nvPr>
            <p:ph type="ftr" sz="quarter" idx="11"/>
          </p:nvPr>
        </p:nvSpPr>
        <p:spPr>
          <a:xfrm>
            <a:off x="389964" y="6309320"/>
            <a:ext cx="4114800" cy="273050"/>
          </a:xfrm>
        </p:spPr>
        <p:txBody>
          <a:bodyPr anchor="ctr">
            <a:normAutofit/>
          </a:bodyPr>
          <a:lstStyle/>
          <a:p>
            <a:pPr>
              <a:spcAft>
                <a:spcPts val="600"/>
              </a:spcAft>
            </a:pPr>
            <a:r>
              <a:rPr lang="fi-FI"/>
              <a:t>ESITYKSEN NIMI</a:t>
            </a:r>
          </a:p>
        </p:txBody>
      </p:sp>
      <p:sp>
        <p:nvSpPr>
          <p:cNvPr id="5" name="Dian numeron paikkamerkki 4">
            <a:extLst>
              <a:ext uri="{FF2B5EF4-FFF2-40B4-BE49-F238E27FC236}">
                <a16:creationId xmlns:a16="http://schemas.microsoft.com/office/drawing/2014/main" id="{EC0E2466-DA09-30A0-BDC7-5577B9862353}"/>
              </a:ext>
            </a:extLst>
          </p:cNvPr>
          <p:cNvSpPr>
            <a:spLocks noGrp="1"/>
          </p:cNvSpPr>
          <p:nvPr>
            <p:ph type="sldNum" sz="quarter" idx="12"/>
          </p:nvPr>
        </p:nvSpPr>
        <p:spPr>
          <a:xfrm>
            <a:off x="11233720" y="6309320"/>
            <a:ext cx="577280" cy="273050"/>
          </a:xfrm>
        </p:spPr>
        <p:txBody>
          <a:bodyPr anchor="ctr">
            <a:normAutofit/>
          </a:bodyPr>
          <a:lstStyle/>
          <a:p>
            <a:pPr>
              <a:spcAft>
                <a:spcPts val="600"/>
              </a:spcAft>
            </a:pPr>
            <a:fld id="{6ACDE00E-3FBE-42A6-9516-DD8C59D4ADE8}" type="slidenum">
              <a:rPr lang="fi-FI" smtClean="0"/>
              <a:pPr>
                <a:spcAft>
                  <a:spcPts val="600"/>
                </a:spcAft>
              </a:pPr>
              <a:t>24</a:t>
            </a:fld>
            <a:endParaRPr lang="fi-FI"/>
          </a:p>
        </p:txBody>
      </p:sp>
    </p:spTree>
    <p:extLst>
      <p:ext uri="{BB962C8B-B14F-4D97-AF65-F5344CB8AC3E}">
        <p14:creationId xmlns:p14="http://schemas.microsoft.com/office/powerpoint/2010/main" val="156672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D8B4-2911-404E-BF4F-8AD06BD9C8B7}"/>
              </a:ext>
            </a:extLst>
          </p:cNvPr>
          <p:cNvSpPr>
            <a:spLocks noGrp="1"/>
          </p:cNvSpPr>
          <p:nvPr>
            <p:ph type="title"/>
          </p:nvPr>
        </p:nvSpPr>
        <p:spPr/>
        <p:txBody>
          <a:bodyPr/>
          <a:lstStyle/>
          <a:p>
            <a:r>
              <a:rPr lang="fi-FI" dirty="0"/>
              <a:t>Kunnostetaan ja suojellaan luontomme </a:t>
            </a:r>
            <a:br>
              <a:rPr lang="fi-FI" dirty="0"/>
            </a:br>
            <a:r>
              <a:rPr lang="fi-FI" dirty="0"/>
              <a:t>monimuotoisuuden helmet!</a:t>
            </a:r>
          </a:p>
        </p:txBody>
      </p:sp>
      <p:sp>
        <p:nvSpPr>
          <p:cNvPr id="3" name="Text Placeholder 2">
            <a:extLst>
              <a:ext uri="{FF2B5EF4-FFF2-40B4-BE49-F238E27FC236}">
                <a16:creationId xmlns:a16="http://schemas.microsoft.com/office/drawing/2014/main" id="{191FCC79-A75B-034C-83A8-B78037799338}"/>
              </a:ext>
            </a:extLst>
          </p:cNvPr>
          <p:cNvSpPr>
            <a:spLocks noGrp="1"/>
          </p:cNvSpPr>
          <p:nvPr>
            <p:ph type="body" sz="quarter" idx="10"/>
          </p:nvPr>
        </p:nvSpPr>
        <p:spPr/>
        <p:txBody>
          <a:bodyPr/>
          <a:lstStyle/>
          <a:p>
            <a:r>
              <a:rPr lang="en-GB" sz="2500" dirty="0"/>
              <a:t>y</a:t>
            </a:r>
            <a:r>
              <a:rPr lang="en-FI" sz="2500" dirty="0"/>
              <a:t>m.fi/helmi</a:t>
            </a:r>
          </a:p>
        </p:txBody>
      </p:sp>
    </p:spTree>
    <p:extLst>
      <p:ext uri="{BB962C8B-B14F-4D97-AF65-F5344CB8AC3E}">
        <p14:creationId xmlns:p14="http://schemas.microsoft.com/office/powerpoint/2010/main" val="248087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uvan paikkamerkki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921" r="16921"/>
          <a:stretch>
            <a:fillRect/>
          </a:stretch>
        </p:blipFill>
        <p:spPr/>
      </p:pic>
      <p:sp>
        <p:nvSpPr>
          <p:cNvPr id="6" name="Otsikko 5"/>
          <p:cNvSpPr>
            <a:spLocks noGrp="1"/>
          </p:cNvSpPr>
          <p:nvPr>
            <p:ph type="title"/>
          </p:nvPr>
        </p:nvSpPr>
        <p:spPr/>
        <p:txBody>
          <a:bodyPr/>
          <a:lstStyle/>
          <a:p>
            <a:r>
              <a:rPr lang="fi-FI" sz="4400" dirty="0"/>
              <a:t>Helmi-ohjelmassa on 40 toimenpidettä eri elinympäristöjen ennallistamisen, hoidon ja suojelun vauhdittamiseksi.</a:t>
            </a:r>
            <a:br>
              <a:rPr lang="fi-FI" sz="4400" dirty="0"/>
            </a:br>
            <a:endParaRPr lang="fi-FI" sz="4400" dirty="0"/>
          </a:p>
        </p:txBody>
      </p:sp>
      <p:sp>
        <p:nvSpPr>
          <p:cNvPr id="4" name="Alatunnisteen paikkamerkki 3">
            <a:extLst>
              <a:ext uri="{FF2B5EF4-FFF2-40B4-BE49-F238E27FC236}">
                <a16:creationId xmlns:a16="http://schemas.microsoft.com/office/drawing/2014/main" id="{58853970-AC64-45D8-816B-085DDE8F984C}"/>
              </a:ext>
            </a:extLst>
          </p:cNvPr>
          <p:cNvSpPr>
            <a:spLocks noGrp="1"/>
          </p:cNvSpPr>
          <p:nvPr>
            <p:ph type="ftr" sz="quarter" idx="11"/>
          </p:nvPr>
        </p:nvSpPr>
        <p:spPr/>
        <p:txBody>
          <a:bodyPr/>
          <a:lstStyle/>
          <a:p>
            <a:r>
              <a:rPr lang="fi-FI" dirty="0">
                <a:solidFill>
                  <a:schemeClr val="bg1"/>
                </a:solidFill>
              </a:rPr>
              <a:t>HELMI-ELINYMPÄRISTÖOHJELMA</a:t>
            </a:r>
          </a:p>
        </p:txBody>
      </p:sp>
      <p:sp>
        <p:nvSpPr>
          <p:cNvPr id="5" name="Dian numeron paikkamerkki 4">
            <a:extLst>
              <a:ext uri="{FF2B5EF4-FFF2-40B4-BE49-F238E27FC236}">
                <a16:creationId xmlns:a16="http://schemas.microsoft.com/office/drawing/2014/main" id="{D7E2A13E-8018-41C0-A075-7FD279568A12}"/>
              </a:ext>
            </a:extLst>
          </p:cNvPr>
          <p:cNvSpPr>
            <a:spLocks noGrp="1"/>
          </p:cNvSpPr>
          <p:nvPr>
            <p:ph type="sldNum" sz="quarter" idx="12"/>
          </p:nvPr>
        </p:nvSpPr>
        <p:spPr/>
        <p:txBody>
          <a:bodyPr/>
          <a:lstStyle/>
          <a:p>
            <a:fld id="{6ACDE00E-3FBE-42A6-9516-DD8C59D4ADE8}" type="slidenum">
              <a:rPr lang="fi-FI" smtClean="0">
                <a:solidFill>
                  <a:schemeClr val="bg1"/>
                </a:solidFill>
              </a:rPr>
              <a:t>3</a:t>
            </a:fld>
            <a:endParaRPr lang="fi-FI" dirty="0">
              <a:solidFill>
                <a:schemeClr val="bg1"/>
              </a:solidFill>
            </a:endParaRPr>
          </a:p>
        </p:txBody>
      </p:sp>
      <p:sp>
        <p:nvSpPr>
          <p:cNvPr id="14" name="Tekstin paikkamerkki 13"/>
          <p:cNvSpPr>
            <a:spLocks noGrp="1"/>
          </p:cNvSpPr>
          <p:nvPr>
            <p:ph type="body" sz="quarter" idx="14"/>
          </p:nvPr>
        </p:nvSpPr>
        <p:spPr/>
        <p:txBody>
          <a:bodyPr/>
          <a:lstStyle/>
          <a:p>
            <a:endParaRPr lang="fi-FI" dirty="0"/>
          </a:p>
        </p:txBody>
      </p:sp>
      <p:sp>
        <p:nvSpPr>
          <p:cNvPr id="8" name="Sisällön paikkamerkki 6">
            <a:extLst>
              <a:ext uri="{FF2B5EF4-FFF2-40B4-BE49-F238E27FC236}">
                <a16:creationId xmlns:a16="http://schemas.microsoft.com/office/drawing/2014/main" id="{A25EBE68-B744-F042-B572-80BB8A1F6265}"/>
              </a:ext>
            </a:extLst>
          </p:cNvPr>
          <p:cNvSpPr txBox="1">
            <a:spLocks/>
          </p:cNvSpPr>
          <p:nvPr/>
        </p:nvSpPr>
        <p:spPr>
          <a:xfrm>
            <a:off x="8560178" y="5797410"/>
            <a:ext cx="3240622" cy="230144"/>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500" dirty="0">
                <a:solidFill>
                  <a:schemeClr val="bg1"/>
                </a:solidFill>
              </a:rPr>
              <a:t>Ruovikon niitto, Stensböle Porvoo,</a:t>
            </a:r>
          </a:p>
        </p:txBody>
      </p:sp>
      <p:pic>
        <p:nvPicPr>
          <p:cNvPr id="10" name="Kuva 9">
            <a:extLst>
              <a:ext uri="{FF2B5EF4-FFF2-40B4-BE49-F238E27FC236}">
                <a16:creationId xmlns:a16="http://schemas.microsoft.com/office/drawing/2014/main" id="{25B71F77-ACFB-417C-A40E-A30E1DD7FC8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63454" y="381716"/>
            <a:ext cx="635752" cy="640260"/>
          </a:xfrm>
          <a:prstGeom prst="rect">
            <a:avLst/>
          </a:prstGeom>
        </p:spPr>
      </p:pic>
    </p:spTree>
    <p:extLst>
      <p:ext uri="{BB962C8B-B14F-4D97-AF65-F5344CB8AC3E}">
        <p14:creationId xmlns:p14="http://schemas.microsoft.com/office/powerpoint/2010/main" val="35372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BEF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ED30AE-0D51-4261-BA1F-AF9E25039B18}"/>
              </a:ext>
            </a:extLst>
          </p:cNvPr>
          <p:cNvSpPr>
            <a:spLocks noGrp="1"/>
          </p:cNvSpPr>
          <p:nvPr>
            <p:ph type="title"/>
          </p:nvPr>
        </p:nvSpPr>
        <p:spPr/>
        <p:txBody>
          <a:bodyPr/>
          <a:lstStyle/>
          <a:p>
            <a:r>
              <a:rPr lang="fi-FI" dirty="0"/>
              <a:t>Vaikuttavia tekoja</a:t>
            </a:r>
          </a:p>
        </p:txBody>
      </p:sp>
      <p:sp>
        <p:nvSpPr>
          <p:cNvPr id="4" name="Alatunnisteen paikkamerkki 3">
            <a:extLst>
              <a:ext uri="{FF2B5EF4-FFF2-40B4-BE49-F238E27FC236}">
                <a16:creationId xmlns:a16="http://schemas.microsoft.com/office/drawing/2014/main" id="{AA162BB2-E61F-4242-9D20-6E21651F1ACA}"/>
              </a:ext>
            </a:extLst>
          </p:cNvPr>
          <p:cNvSpPr>
            <a:spLocks noGrp="1"/>
          </p:cNvSpPr>
          <p:nvPr>
            <p:ph type="ftr" sz="quarter" idx="11"/>
          </p:nvPr>
        </p:nvSpPr>
        <p:spPr/>
        <p:txBody>
          <a:bodyPr/>
          <a:lstStyle/>
          <a:p>
            <a:r>
              <a:rPr lang="fi-FI" dirty="0"/>
              <a:t>HELMI-ELINYMPÄRISTÖOHJELMA</a:t>
            </a:r>
          </a:p>
        </p:txBody>
      </p:sp>
      <p:sp>
        <p:nvSpPr>
          <p:cNvPr id="5" name="Dian numeron paikkamerkki 4">
            <a:extLst>
              <a:ext uri="{FF2B5EF4-FFF2-40B4-BE49-F238E27FC236}">
                <a16:creationId xmlns:a16="http://schemas.microsoft.com/office/drawing/2014/main" id="{9B923AF7-68B7-4054-8CBF-2631AD2DE451}"/>
              </a:ext>
            </a:extLst>
          </p:cNvPr>
          <p:cNvSpPr>
            <a:spLocks noGrp="1"/>
          </p:cNvSpPr>
          <p:nvPr>
            <p:ph type="sldNum" sz="quarter" idx="12"/>
          </p:nvPr>
        </p:nvSpPr>
        <p:spPr>
          <a:xfrm>
            <a:off x="11144269" y="6309320"/>
            <a:ext cx="577280" cy="273050"/>
          </a:xfrm>
        </p:spPr>
        <p:txBody>
          <a:bodyPr/>
          <a:lstStyle/>
          <a:p>
            <a:fld id="{6ACDE00E-3FBE-42A6-9516-DD8C59D4ADE8}" type="slidenum">
              <a:rPr lang="fi-FI" smtClean="0"/>
              <a:t>4</a:t>
            </a:fld>
            <a:endParaRPr lang="fi-FI" dirty="0"/>
          </a:p>
        </p:txBody>
      </p:sp>
      <p:sp>
        <p:nvSpPr>
          <p:cNvPr id="11" name="TextBox 10">
            <a:extLst>
              <a:ext uri="{FF2B5EF4-FFF2-40B4-BE49-F238E27FC236}">
                <a16:creationId xmlns:a16="http://schemas.microsoft.com/office/drawing/2014/main" id="{7AB463A6-A119-5F4E-8336-73C44AC84E61}"/>
              </a:ext>
            </a:extLst>
          </p:cNvPr>
          <p:cNvSpPr txBox="1"/>
          <p:nvPr/>
        </p:nvSpPr>
        <p:spPr>
          <a:xfrm>
            <a:off x="875276" y="4314341"/>
            <a:ext cx="832279" cy="584775"/>
          </a:xfrm>
          <a:prstGeom prst="rect">
            <a:avLst/>
          </a:prstGeom>
          <a:noFill/>
        </p:spPr>
        <p:txBody>
          <a:bodyPr wrap="none" rtlCol="0">
            <a:spAutoFit/>
          </a:bodyPr>
          <a:lstStyle/>
          <a:p>
            <a:pPr algn="ctr"/>
            <a:r>
              <a:rPr lang="en-FI" sz="1600" dirty="0"/>
              <a:t>Soiden</a:t>
            </a:r>
          </a:p>
          <a:p>
            <a:pPr algn="ctr"/>
            <a:r>
              <a:rPr lang="en-FI" sz="1600" dirty="0"/>
              <a:t>suojelu</a:t>
            </a:r>
          </a:p>
        </p:txBody>
      </p:sp>
      <p:sp>
        <p:nvSpPr>
          <p:cNvPr id="15" name="TextBox 14">
            <a:extLst>
              <a:ext uri="{FF2B5EF4-FFF2-40B4-BE49-F238E27FC236}">
                <a16:creationId xmlns:a16="http://schemas.microsoft.com/office/drawing/2014/main" id="{CDEE5A9F-321E-2341-B518-683B1FE9239A}"/>
              </a:ext>
            </a:extLst>
          </p:cNvPr>
          <p:cNvSpPr txBox="1"/>
          <p:nvPr/>
        </p:nvSpPr>
        <p:spPr>
          <a:xfrm>
            <a:off x="4196315" y="4314341"/>
            <a:ext cx="1875712" cy="830997"/>
          </a:xfrm>
          <a:prstGeom prst="rect">
            <a:avLst/>
          </a:prstGeom>
          <a:noFill/>
        </p:spPr>
        <p:txBody>
          <a:bodyPr wrap="square" rtlCol="0">
            <a:spAutoFit/>
          </a:bodyPr>
          <a:lstStyle/>
          <a:p>
            <a:pPr algn="ctr"/>
            <a:r>
              <a:rPr lang="fi-FI" sz="1600" dirty="0"/>
              <a:t>Lintuvesien ja kosteikkojen kunnostus</a:t>
            </a:r>
            <a:endParaRPr lang="en-FI" sz="1600" dirty="0"/>
          </a:p>
        </p:txBody>
      </p:sp>
      <p:sp>
        <p:nvSpPr>
          <p:cNvPr id="18" name="TextBox 17">
            <a:extLst>
              <a:ext uri="{FF2B5EF4-FFF2-40B4-BE49-F238E27FC236}">
                <a16:creationId xmlns:a16="http://schemas.microsoft.com/office/drawing/2014/main" id="{5C9296F7-A626-B641-A30B-C64E1BEEF94B}"/>
              </a:ext>
            </a:extLst>
          </p:cNvPr>
          <p:cNvSpPr txBox="1"/>
          <p:nvPr/>
        </p:nvSpPr>
        <p:spPr>
          <a:xfrm>
            <a:off x="6124206" y="4314341"/>
            <a:ext cx="1874244" cy="830997"/>
          </a:xfrm>
          <a:prstGeom prst="rect">
            <a:avLst/>
          </a:prstGeom>
          <a:noFill/>
        </p:spPr>
        <p:txBody>
          <a:bodyPr wrap="square" rtlCol="0">
            <a:spAutoFit/>
          </a:bodyPr>
          <a:lstStyle/>
          <a:p>
            <a:pPr algn="ctr"/>
            <a:r>
              <a:rPr lang="fi-FI" sz="1600" dirty="0"/>
              <a:t>Perinne-biotooppien </a:t>
            </a:r>
          </a:p>
          <a:p>
            <a:pPr algn="ctr"/>
            <a:r>
              <a:rPr lang="fi-FI" sz="1600" dirty="0"/>
              <a:t>hoito</a:t>
            </a:r>
            <a:endParaRPr lang="en-FI" sz="1600" dirty="0"/>
          </a:p>
        </p:txBody>
      </p:sp>
      <p:sp>
        <p:nvSpPr>
          <p:cNvPr id="21" name="TextBox 20">
            <a:extLst>
              <a:ext uri="{FF2B5EF4-FFF2-40B4-BE49-F238E27FC236}">
                <a16:creationId xmlns:a16="http://schemas.microsoft.com/office/drawing/2014/main" id="{1515722B-FB5D-D742-B8DE-145018E13317}"/>
              </a:ext>
            </a:extLst>
          </p:cNvPr>
          <p:cNvSpPr txBox="1"/>
          <p:nvPr/>
        </p:nvSpPr>
        <p:spPr>
          <a:xfrm>
            <a:off x="8164386" y="4314341"/>
            <a:ext cx="1664238" cy="830997"/>
          </a:xfrm>
          <a:prstGeom prst="rect">
            <a:avLst/>
          </a:prstGeom>
          <a:noFill/>
        </p:spPr>
        <p:txBody>
          <a:bodyPr wrap="none" rtlCol="0">
            <a:spAutoFit/>
          </a:bodyPr>
          <a:lstStyle/>
          <a:p>
            <a:pPr algn="ctr"/>
            <a:r>
              <a:rPr lang="fi-FI" sz="1600" dirty="0"/>
              <a:t>Metsäisten</a:t>
            </a:r>
          </a:p>
          <a:p>
            <a:pPr algn="ctr"/>
            <a:r>
              <a:rPr lang="fi-FI" sz="1600" dirty="0"/>
              <a:t>elinympäristöjen</a:t>
            </a:r>
          </a:p>
          <a:p>
            <a:pPr algn="ctr"/>
            <a:r>
              <a:rPr lang="fi-FI" sz="1600" dirty="0"/>
              <a:t>hoito</a:t>
            </a:r>
            <a:endParaRPr lang="en-FI" sz="1600" dirty="0"/>
          </a:p>
        </p:txBody>
      </p:sp>
      <p:sp>
        <p:nvSpPr>
          <p:cNvPr id="24" name="TextBox 23">
            <a:extLst>
              <a:ext uri="{FF2B5EF4-FFF2-40B4-BE49-F238E27FC236}">
                <a16:creationId xmlns:a16="http://schemas.microsoft.com/office/drawing/2014/main" id="{C4ED136C-D4E4-DE47-9DA1-F407E22C982B}"/>
              </a:ext>
            </a:extLst>
          </p:cNvPr>
          <p:cNvSpPr txBox="1"/>
          <p:nvPr/>
        </p:nvSpPr>
        <p:spPr>
          <a:xfrm>
            <a:off x="9958687" y="4314341"/>
            <a:ext cx="1835360" cy="830997"/>
          </a:xfrm>
          <a:prstGeom prst="rect">
            <a:avLst/>
          </a:prstGeom>
          <a:noFill/>
        </p:spPr>
        <p:txBody>
          <a:bodyPr wrap="square" rtlCol="0">
            <a:spAutoFit/>
          </a:bodyPr>
          <a:lstStyle/>
          <a:p>
            <a:pPr algn="ctr"/>
            <a:r>
              <a:rPr lang="fi-FI" sz="1600" dirty="0"/>
              <a:t>Vesi- ja </a:t>
            </a:r>
          </a:p>
          <a:p>
            <a:pPr algn="ctr"/>
            <a:r>
              <a:rPr lang="fi-FI" sz="1600" dirty="0"/>
              <a:t>rantaluonnon kunnostus</a:t>
            </a:r>
            <a:endParaRPr lang="en-FI" sz="1600" dirty="0"/>
          </a:p>
        </p:txBody>
      </p:sp>
      <p:sp>
        <p:nvSpPr>
          <p:cNvPr id="26" name="TextBox 25">
            <a:extLst>
              <a:ext uri="{FF2B5EF4-FFF2-40B4-BE49-F238E27FC236}">
                <a16:creationId xmlns:a16="http://schemas.microsoft.com/office/drawing/2014/main" id="{7F5B4884-E7F1-174F-A1CE-3C786D0A621D}"/>
              </a:ext>
            </a:extLst>
          </p:cNvPr>
          <p:cNvSpPr txBox="1"/>
          <p:nvPr/>
        </p:nvSpPr>
        <p:spPr>
          <a:xfrm>
            <a:off x="507169" y="1563859"/>
            <a:ext cx="322525" cy="477054"/>
          </a:xfrm>
          <a:prstGeom prst="rect">
            <a:avLst/>
          </a:prstGeom>
          <a:noFill/>
        </p:spPr>
        <p:txBody>
          <a:bodyPr wrap="none" rtlCol="0">
            <a:spAutoFit/>
          </a:bodyPr>
          <a:lstStyle/>
          <a:p>
            <a:pPr algn="ctr"/>
            <a:r>
              <a:rPr lang="fi-FI" sz="2500" dirty="0">
                <a:latin typeface="Georgia" panose="02040502050405020303" pitchFamily="18" charset="0"/>
              </a:rPr>
              <a:t>1</a:t>
            </a:r>
            <a:endParaRPr lang="en-FI" sz="2500" dirty="0">
              <a:latin typeface="Georgia" panose="02040502050405020303" pitchFamily="18" charset="0"/>
            </a:endParaRPr>
          </a:p>
        </p:txBody>
      </p:sp>
      <p:sp>
        <p:nvSpPr>
          <p:cNvPr id="27" name="TextBox 26">
            <a:extLst>
              <a:ext uri="{FF2B5EF4-FFF2-40B4-BE49-F238E27FC236}">
                <a16:creationId xmlns:a16="http://schemas.microsoft.com/office/drawing/2014/main" id="{CB3ED5D7-76C9-094C-B4AC-9F49AF0FECA8}"/>
              </a:ext>
            </a:extLst>
          </p:cNvPr>
          <p:cNvSpPr txBox="1"/>
          <p:nvPr/>
        </p:nvSpPr>
        <p:spPr>
          <a:xfrm>
            <a:off x="4338669" y="1563859"/>
            <a:ext cx="364202" cy="477054"/>
          </a:xfrm>
          <a:prstGeom prst="rect">
            <a:avLst/>
          </a:prstGeom>
          <a:noFill/>
        </p:spPr>
        <p:txBody>
          <a:bodyPr wrap="none" rtlCol="0">
            <a:spAutoFit/>
          </a:bodyPr>
          <a:lstStyle/>
          <a:p>
            <a:pPr algn="ctr"/>
            <a:r>
              <a:rPr lang="fi-FI" sz="2500" dirty="0">
                <a:latin typeface="Georgia" panose="02040502050405020303" pitchFamily="18" charset="0"/>
              </a:rPr>
              <a:t>3</a:t>
            </a:r>
            <a:endParaRPr lang="en-FI" sz="2500" dirty="0">
              <a:latin typeface="Georgia" panose="02040502050405020303" pitchFamily="18" charset="0"/>
            </a:endParaRPr>
          </a:p>
        </p:txBody>
      </p:sp>
      <p:sp>
        <p:nvSpPr>
          <p:cNvPr id="29" name="TextBox 28">
            <a:extLst>
              <a:ext uri="{FF2B5EF4-FFF2-40B4-BE49-F238E27FC236}">
                <a16:creationId xmlns:a16="http://schemas.microsoft.com/office/drawing/2014/main" id="{6AD72F1A-A430-E848-84A1-51B7AF571DCC}"/>
              </a:ext>
            </a:extLst>
          </p:cNvPr>
          <p:cNvSpPr txBox="1"/>
          <p:nvPr/>
        </p:nvSpPr>
        <p:spPr>
          <a:xfrm>
            <a:off x="6265284" y="1563859"/>
            <a:ext cx="365806" cy="477054"/>
          </a:xfrm>
          <a:prstGeom prst="rect">
            <a:avLst/>
          </a:prstGeom>
          <a:noFill/>
        </p:spPr>
        <p:txBody>
          <a:bodyPr wrap="none" rtlCol="0">
            <a:spAutoFit/>
          </a:bodyPr>
          <a:lstStyle/>
          <a:p>
            <a:pPr algn="ctr"/>
            <a:r>
              <a:rPr lang="fi-FI" sz="2500" dirty="0">
                <a:latin typeface="Georgia" panose="02040502050405020303" pitchFamily="18" charset="0"/>
              </a:rPr>
              <a:t>4</a:t>
            </a:r>
            <a:endParaRPr lang="en-FI" sz="2500" dirty="0">
              <a:latin typeface="Georgia" panose="02040502050405020303" pitchFamily="18" charset="0"/>
            </a:endParaRPr>
          </a:p>
        </p:txBody>
      </p:sp>
      <p:sp>
        <p:nvSpPr>
          <p:cNvPr id="30" name="TextBox 29">
            <a:extLst>
              <a:ext uri="{FF2B5EF4-FFF2-40B4-BE49-F238E27FC236}">
                <a16:creationId xmlns:a16="http://schemas.microsoft.com/office/drawing/2014/main" id="{32ABA6F3-DDB9-7F47-BB92-DEBFBEA2C497}"/>
              </a:ext>
            </a:extLst>
          </p:cNvPr>
          <p:cNvSpPr txBox="1"/>
          <p:nvPr/>
        </p:nvSpPr>
        <p:spPr>
          <a:xfrm>
            <a:off x="8201865" y="1563859"/>
            <a:ext cx="364202" cy="477054"/>
          </a:xfrm>
          <a:prstGeom prst="rect">
            <a:avLst/>
          </a:prstGeom>
          <a:noFill/>
        </p:spPr>
        <p:txBody>
          <a:bodyPr wrap="none" rtlCol="0">
            <a:spAutoFit/>
          </a:bodyPr>
          <a:lstStyle/>
          <a:p>
            <a:pPr algn="ctr"/>
            <a:r>
              <a:rPr lang="fi-FI" sz="2500" dirty="0">
                <a:latin typeface="Georgia" panose="02040502050405020303" pitchFamily="18" charset="0"/>
              </a:rPr>
              <a:t>5</a:t>
            </a:r>
            <a:endParaRPr lang="en-FI" sz="2500" dirty="0">
              <a:latin typeface="Georgia" panose="02040502050405020303" pitchFamily="18" charset="0"/>
            </a:endParaRPr>
          </a:p>
        </p:txBody>
      </p:sp>
      <p:sp>
        <p:nvSpPr>
          <p:cNvPr id="31" name="TextBox 30">
            <a:extLst>
              <a:ext uri="{FF2B5EF4-FFF2-40B4-BE49-F238E27FC236}">
                <a16:creationId xmlns:a16="http://schemas.microsoft.com/office/drawing/2014/main" id="{0058FF18-A64B-2340-95A3-80438B29A9B3}"/>
              </a:ext>
            </a:extLst>
          </p:cNvPr>
          <p:cNvSpPr txBox="1"/>
          <p:nvPr/>
        </p:nvSpPr>
        <p:spPr>
          <a:xfrm>
            <a:off x="10099825" y="1622490"/>
            <a:ext cx="364202" cy="477054"/>
          </a:xfrm>
          <a:prstGeom prst="rect">
            <a:avLst/>
          </a:prstGeom>
          <a:noFill/>
        </p:spPr>
        <p:txBody>
          <a:bodyPr wrap="square" rtlCol="0">
            <a:spAutoFit/>
          </a:bodyPr>
          <a:lstStyle/>
          <a:p>
            <a:r>
              <a:rPr lang="fi-FI" sz="2500" dirty="0">
                <a:latin typeface="Georgia" panose="02040502050405020303" pitchFamily="18" charset="0"/>
              </a:rPr>
              <a:t>6</a:t>
            </a:r>
            <a:endParaRPr lang="en-FI" sz="2500" dirty="0">
              <a:latin typeface="Georgia" panose="02040502050405020303" pitchFamily="18" charset="0"/>
            </a:endParaRPr>
          </a:p>
        </p:txBody>
      </p:sp>
      <p:sp>
        <p:nvSpPr>
          <p:cNvPr id="32" name="TextBox 31">
            <a:extLst>
              <a:ext uri="{FF2B5EF4-FFF2-40B4-BE49-F238E27FC236}">
                <a16:creationId xmlns:a16="http://schemas.microsoft.com/office/drawing/2014/main" id="{66D7AD72-6703-BA4B-8CC7-834102E85A0C}"/>
              </a:ext>
            </a:extLst>
          </p:cNvPr>
          <p:cNvSpPr txBox="1"/>
          <p:nvPr/>
        </p:nvSpPr>
        <p:spPr>
          <a:xfrm>
            <a:off x="2402718" y="4314341"/>
            <a:ext cx="1606530" cy="584775"/>
          </a:xfrm>
          <a:prstGeom prst="rect">
            <a:avLst/>
          </a:prstGeom>
          <a:noFill/>
        </p:spPr>
        <p:txBody>
          <a:bodyPr wrap="none" rtlCol="0">
            <a:spAutoFit/>
          </a:bodyPr>
          <a:lstStyle/>
          <a:p>
            <a:pPr algn="ctr"/>
            <a:r>
              <a:rPr lang="en-FI" sz="1600" dirty="0"/>
              <a:t>Soiden </a:t>
            </a:r>
          </a:p>
          <a:p>
            <a:pPr algn="ctr"/>
            <a:r>
              <a:rPr lang="en-GB" sz="1600" dirty="0"/>
              <a:t>e</a:t>
            </a:r>
            <a:r>
              <a:rPr lang="en-FI" sz="1600" dirty="0"/>
              <a:t>nnallistaminen</a:t>
            </a:r>
          </a:p>
        </p:txBody>
      </p:sp>
      <p:grpSp>
        <p:nvGrpSpPr>
          <p:cNvPr id="37" name="Group 36">
            <a:extLst>
              <a:ext uri="{FF2B5EF4-FFF2-40B4-BE49-F238E27FC236}">
                <a16:creationId xmlns:a16="http://schemas.microsoft.com/office/drawing/2014/main" id="{CB6A5814-F545-4345-9145-5FAFF7AE91CD}"/>
              </a:ext>
            </a:extLst>
          </p:cNvPr>
          <p:cNvGrpSpPr/>
          <p:nvPr/>
        </p:nvGrpSpPr>
        <p:grpSpPr>
          <a:xfrm>
            <a:off x="2246736" y="1712662"/>
            <a:ext cx="7698528" cy="3895213"/>
            <a:chOff x="2246736" y="1506828"/>
            <a:chExt cx="7698528" cy="4101047"/>
          </a:xfrm>
        </p:grpSpPr>
        <p:cxnSp>
          <p:nvCxnSpPr>
            <p:cNvPr id="13" name="Straight Connector 12">
              <a:extLst>
                <a:ext uri="{FF2B5EF4-FFF2-40B4-BE49-F238E27FC236}">
                  <a16:creationId xmlns:a16="http://schemas.microsoft.com/office/drawing/2014/main" id="{6F2E08D2-B4D5-3448-8FE5-AD5F75A1DE7E}"/>
                </a:ext>
              </a:extLst>
            </p:cNvPr>
            <p:cNvCxnSpPr/>
            <p:nvPr/>
          </p:nvCxnSpPr>
          <p:spPr>
            <a:xfrm>
              <a:off x="2246736" y="1506828"/>
              <a:ext cx="0" cy="4101047"/>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A486C02-03FD-DE47-BF2F-28A7A18CCB57}"/>
                </a:ext>
              </a:extLst>
            </p:cNvPr>
            <p:cNvCxnSpPr/>
            <p:nvPr/>
          </p:nvCxnSpPr>
          <p:spPr>
            <a:xfrm>
              <a:off x="6096000" y="1506828"/>
              <a:ext cx="0" cy="4101047"/>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7790C9F-FC32-2347-B288-E2306E6F4FA4}"/>
                </a:ext>
              </a:extLst>
            </p:cNvPr>
            <p:cNvCxnSpPr/>
            <p:nvPr/>
          </p:nvCxnSpPr>
          <p:spPr>
            <a:xfrm>
              <a:off x="8020632" y="1506828"/>
              <a:ext cx="0" cy="4101047"/>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05B3445-277F-7C41-B4FD-06F69775D16C}"/>
                </a:ext>
              </a:extLst>
            </p:cNvPr>
            <p:cNvCxnSpPr/>
            <p:nvPr/>
          </p:nvCxnSpPr>
          <p:spPr>
            <a:xfrm>
              <a:off x="9945264" y="1506828"/>
              <a:ext cx="0" cy="4101047"/>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D6FFE7FF-812C-7342-8FA5-38734410FBBF}"/>
                </a:ext>
              </a:extLst>
            </p:cNvPr>
            <p:cNvCxnSpPr/>
            <p:nvPr/>
          </p:nvCxnSpPr>
          <p:spPr>
            <a:xfrm>
              <a:off x="4171368" y="1506828"/>
              <a:ext cx="0" cy="4101047"/>
            </a:xfrm>
            <a:prstGeom prst="line">
              <a:avLst/>
            </a:prstGeom>
            <a:ln>
              <a:prstDash val="sysDot"/>
            </a:ln>
          </p:spPr>
          <p:style>
            <a:lnRef idx="1">
              <a:schemeClr val="dk1"/>
            </a:lnRef>
            <a:fillRef idx="0">
              <a:schemeClr val="dk1"/>
            </a:fillRef>
            <a:effectRef idx="0">
              <a:schemeClr val="dk1"/>
            </a:effectRef>
            <a:fontRef idx="minor">
              <a:schemeClr val="tx1"/>
            </a:fontRef>
          </p:style>
        </p:cxnSp>
      </p:grpSp>
      <p:sp>
        <p:nvSpPr>
          <p:cNvPr id="35" name="TextBox 34">
            <a:extLst>
              <a:ext uri="{FF2B5EF4-FFF2-40B4-BE49-F238E27FC236}">
                <a16:creationId xmlns:a16="http://schemas.microsoft.com/office/drawing/2014/main" id="{4575DE82-D93A-284A-93B4-D434F0089E18}"/>
              </a:ext>
            </a:extLst>
          </p:cNvPr>
          <p:cNvSpPr txBox="1"/>
          <p:nvPr/>
        </p:nvSpPr>
        <p:spPr>
          <a:xfrm>
            <a:off x="2449593" y="1563859"/>
            <a:ext cx="364202" cy="477054"/>
          </a:xfrm>
          <a:prstGeom prst="rect">
            <a:avLst/>
          </a:prstGeom>
          <a:noFill/>
        </p:spPr>
        <p:txBody>
          <a:bodyPr wrap="none" rtlCol="0">
            <a:spAutoFit/>
          </a:bodyPr>
          <a:lstStyle/>
          <a:p>
            <a:pPr algn="ctr"/>
            <a:r>
              <a:rPr lang="fi-FI" sz="2500" dirty="0">
                <a:latin typeface="Georgia" panose="02040502050405020303" pitchFamily="18" charset="0"/>
              </a:rPr>
              <a:t>2</a:t>
            </a:r>
            <a:endParaRPr lang="en-FI" sz="2500" dirty="0">
              <a:latin typeface="Georgia" panose="02040502050405020303" pitchFamily="18" charset="0"/>
            </a:endParaRPr>
          </a:p>
        </p:txBody>
      </p:sp>
      <p:pic>
        <p:nvPicPr>
          <p:cNvPr id="7" name="Picture 6" descr="A close up of a logo&#10;&#10;Description automatically generated">
            <a:extLst>
              <a:ext uri="{FF2B5EF4-FFF2-40B4-BE49-F238E27FC236}">
                <a16:creationId xmlns:a16="http://schemas.microsoft.com/office/drawing/2014/main" id="{1C9BAAB8-C30B-104C-A0C5-7E692F087CD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05698" y="2713772"/>
            <a:ext cx="1600569" cy="16005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8E39E380-0442-F14A-BE82-10969B981B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26148" y="2713772"/>
            <a:ext cx="1600569" cy="1600569"/>
          </a:xfrm>
          <a:prstGeom prst="rect">
            <a:avLst/>
          </a:prstGeom>
        </p:spPr>
      </p:pic>
      <p:pic>
        <p:nvPicPr>
          <p:cNvPr id="25" name="Picture 24" descr="A close up of a logo&#10;&#10;Description automatically generated">
            <a:extLst>
              <a:ext uri="{FF2B5EF4-FFF2-40B4-BE49-F238E27FC236}">
                <a16:creationId xmlns:a16="http://schemas.microsoft.com/office/drawing/2014/main" id="{7E641969-A8B2-0D4C-9693-3559579EE38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61043" y="2713772"/>
            <a:ext cx="1600569" cy="1600569"/>
          </a:xfrm>
          <a:prstGeom prst="rect">
            <a:avLst/>
          </a:prstGeom>
        </p:spPr>
      </p:pic>
      <p:pic>
        <p:nvPicPr>
          <p:cNvPr id="40" name="Picture 39" descr="A close up of a logo&#10;&#10;Description automatically generated">
            <a:extLst>
              <a:ext uri="{FF2B5EF4-FFF2-40B4-BE49-F238E27FC236}">
                <a16:creationId xmlns:a16="http://schemas.microsoft.com/office/drawing/2014/main" id="{9A95BCE3-1431-784F-BB02-3F68A16833A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84047" y="2713772"/>
            <a:ext cx="1600569" cy="1600569"/>
          </a:xfrm>
          <a:prstGeom prst="rect">
            <a:avLst/>
          </a:prstGeom>
        </p:spPr>
      </p:pic>
      <p:pic>
        <p:nvPicPr>
          <p:cNvPr id="44" name="Picture 43" descr="A close up of a logo&#10;&#10;Description automatically generated">
            <a:extLst>
              <a:ext uri="{FF2B5EF4-FFF2-40B4-BE49-F238E27FC236}">
                <a16:creationId xmlns:a16="http://schemas.microsoft.com/office/drawing/2014/main" id="{10B304B9-0376-734E-9526-DFC436EC896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040588" y="2627598"/>
            <a:ext cx="1671558" cy="1671558"/>
          </a:xfrm>
          <a:prstGeom prst="rect">
            <a:avLst/>
          </a:prstGeom>
        </p:spPr>
      </p:pic>
      <p:pic>
        <p:nvPicPr>
          <p:cNvPr id="17" name="Picture 16" descr="A close up of a logo&#10;&#10;Description automatically generated">
            <a:extLst>
              <a:ext uri="{FF2B5EF4-FFF2-40B4-BE49-F238E27FC236}">
                <a16:creationId xmlns:a16="http://schemas.microsoft.com/office/drawing/2014/main" id="{AA7E6CFE-7861-034E-A2EB-941AE7C1CA0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150963" y="2627598"/>
            <a:ext cx="1686743" cy="1686743"/>
          </a:xfrm>
          <a:prstGeom prst="rect">
            <a:avLst/>
          </a:prstGeom>
        </p:spPr>
      </p:pic>
    </p:spTree>
    <p:extLst>
      <p:ext uri="{BB962C8B-B14F-4D97-AF65-F5344CB8AC3E}">
        <p14:creationId xmlns:p14="http://schemas.microsoft.com/office/powerpoint/2010/main" val="419001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8F0A0"/>
        </a:solidFill>
        <a:effectLst/>
      </p:bgPr>
    </p:bg>
    <p:spTree>
      <p:nvGrpSpPr>
        <p:cNvPr id="1" name=""/>
        <p:cNvGrpSpPr/>
        <p:nvPr/>
      </p:nvGrpSpPr>
      <p:grpSpPr>
        <a:xfrm>
          <a:off x="0" y="0"/>
          <a:ext cx="0" cy="0"/>
          <a:chOff x="0" y="0"/>
          <a:chExt cx="0" cy="0"/>
        </a:xfrm>
      </p:grpSpPr>
      <p:pic>
        <p:nvPicPr>
          <p:cNvPr id="7" name="Kuvan paikkamerkki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202" r="14202"/>
          <a:stretch>
            <a:fillRect/>
          </a:stretch>
        </p:blipFill>
        <p:spPr>
          <a:xfrm rot="5400000">
            <a:off x="6069013" y="735013"/>
            <a:ext cx="6858000" cy="5387975"/>
          </a:xfrm>
        </p:spPr>
      </p:pic>
      <p:sp>
        <p:nvSpPr>
          <p:cNvPr id="2" name="Title 1">
            <a:extLst>
              <a:ext uri="{FF2B5EF4-FFF2-40B4-BE49-F238E27FC236}">
                <a16:creationId xmlns:a16="http://schemas.microsoft.com/office/drawing/2014/main" id="{88199B3E-BEE0-9249-B789-2A99914FE669}"/>
              </a:ext>
            </a:extLst>
          </p:cNvPr>
          <p:cNvSpPr>
            <a:spLocks noGrp="1"/>
          </p:cNvSpPr>
          <p:nvPr>
            <p:ph type="title"/>
          </p:nvPr>
        </p:nvSpPr>
        <p:spPr/>
        <p:txBody>
          <a:bodyPr/>
          <a:lstStyle/>
          <a:p>
            <a:r>
              <a:rPr lang="en-FI" dirty="0"/>
              <a:t>Helmi-ohjelman tekijät</a:t>
            </a:r>
          </a:p>
        </p:txBody>
      </p:sp>
      <p:sp>
        <p:nvSpPr>
          <p:cNvPr id="3" name="Content Placeholder 2">
            <a:extLst>
              <a:ext uri="{FF2B5EF4-FFF2-40B4-BE49-F238E27FC236}">
                <a16:creationId xmlns:a16="http://schemas.microsoft.com/office/drawing/2014/main" id="{1A2EE3CF-B927-8C46-A8F4-7A44E0668053}"/>
              </a:ext>
            </a:extLst>
          </p:cNvPr>
          <p:cNvSpPr>
            <a:spLocks noGrp="1"/>
          </p:cNvSpPr>
          <p:nvPr>
            <p:ph idx="1"/>
          </p:nvPr>
        </p:nvSpPr>
        <p:spPr>
          <a:xfrm>
            <a:off x="587189" y="1463040"/>
            <a:ext cx="5706036" cy="4713923"/>
          </a:xfrm>
        </p:spPr>
        <p:txBody>
          <a:bodyPr>
            <a:noAutofit/>
          </a:bodyPr>
          <a:lstStyle/>
          <a:p>
            <a:pPr marL="0" indent="0">
              <a:buNone/>
            </a:pPr>
            <a:r>
              <a:rPr lang="fi-FI" dirty="0"/>
              <a:t>Helmi-ohjelma on ympäristöministeriön ja maa- ja metsätalousministeriön yhteinen ohjelma. Ohjelmaa toteuttavat ELY-keskukset, Metsähallitus, Suomen ympäristökeskus, Suomen metsäkeskus, Suomen riistakeskus sekä kunnat ja järjestöt. Toimia tehdään sekä suojelualueilla että niiden ulkopuolella.</a:t>
            </a:r>
          </a:p>
          <a:p>
            <a:pPr marL="0" indent="0">
              <a:buNone/>
            </a:pPr>
            <a:r>
              <a:rPr lang="fi-FI" dirty="0"/>
              <a:t>Maanomistajat ovat avainasemassa Helmi-ohjelman toteutuksessa. Ohjelma perustuu toimien vapaaehtoisuuteen.</a:t>
            </a:r>
            <a:endParaRPr lang="en-FI" dirty="0"/>
          </a:p>
        </p:txBody>
      </p:sp>
      <p:sp>
        <p:nvSpPr>
          <p:cNvPr id="4" name="Footer Placeholder 3">
            <a:extLst>
              <a:ext uri="{FF2B5EF4-FFF2-40B4-BE49-F238E27FC236}">
                <a16:creationId xmlns:a16="http://schemas.microsoft.com/office/drawing/2014/main" id="{AD47438E-9CE6-0D48-A229-8D81495762A5}"/>
              </a:ext>
            </a:extLst>
          </p:cNvPr>
          <p:cNvSpPr>
            <a:spLocks noGrp="1"/>
          </p:cNvSpPr>
          <p:nvPr>
            <p:ph type="ftr" sz="quarter" idx="11"/>
          </p:nvPr>
        </p:nvSpPr>
        <p:spPr/>
        <p:txBody>
          <a:bodyPr/>
          <a:lstStyle/>
          <a:p>
            <a:r>
              <a:rPr lang="fi-FI" dirty="0"/>
              <a:t>HELMI-ELINYMPÄRISTÖOHJELMA</a:t>
            </a:r>
          </a:p>
        </p:txBody>
      </p:sp>
      <p:sp>
        <p:nvSpPr>
          <p:cNvPr id="5" name="Slide Number Placeholder 4">
            <a:extLst>
              <a:ext uri="{FF2B5EF4-FFF2-40B4-BE49-F238E27FC236}">
                <a16:creationId xmlns:a16="http://schemas.microsoft.com/office/drawing/2014/main" id="{D86DC95D-E9F9-924C-9E60-A5274457D1B5}"/>
              </a:ext>
            </a:extLst>
          </p:cNvPr>
          <p:cNvSpPr>
            <a:spLocks noGrp="1"/>
          </p:cNvSpPr>
          <p:nvPr>
            <p:ph type="sldNum" sz="quarter" idx="12"/>
          </p:nvPr>
        </p:nvSpPr>
        <p:spPr/>
        <p:txBody>
          <a:bodyPr/>
          <a:lstStyle/>
          <a:p>
            <a:fld id="{6ACDE00E-3FBE-42A6-9516-DD8C59D4ADE8}" type="slidenum">
              <a:rPr lang="fi-FI" smtClean="0">
                <a:solidFill>
                  <a:schemeClr val="bg1"/>
                </a:solidFill>
              </a:rPr>
              <a:t>5</a:t>
            </a:fld>
            <a:endParaRPr lang="fi-FI" dirty="0">
              <a:solidFill>
                <a:schemeClr val="bg1"/>
              </a:solidFill>
            </a:endParaRPr>
          </a:p>
        </p:txBody>
      </p:sp>
      <p:sp>
        <p:nvSpPr>
          <p:cNvPr id="18" name="Text Placeholder 17">
            <a:extLst>
              <a:ext uri="{FF2B5EF4-FFF2-40B4-BE49-F238E27FC236}">
                <a16:creationId xmlns:a16="http://schemas.microsoft.com/office/drawing/2014/main" id="{8C4A5EB2-2ACE-5347-BDC6-9EC176FDD47D}"/>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190376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ADD5E-0852-437A-977E-9B0366E948F0}"/>
              </a:ext>
            </a:extLst>
          </p:cNvPr>
          <p:cNvSpPr>
            <a:spLocks noGrp="1"/>
          </p:cNvSpPr>
          <p:nvPr>
            <p:ph type="title"/>
          </p:nvPr>
        </p:nvSpPr>
        <p:spPr/>
        <p:txBody>
          <a:bodyPr/>
          <a:lstStyle/>
          <a:p>
            <a:r>
              <a:rPr lang="fi-FI" sz="9000" dirty="0"/>
              <a:t>Soiden suojelu ja ennallistaminen</a:t>
            </a:r>
          </a:p>
        </p:txBody>
      </p:sp>
      <p:sp>
        <p:nvSpPr>
          <p:cNvPr id="3" name="Alatunnisteen paikkamerkki 2">
            <a:extLst>
              <a:ext uri="{FF2B5EF4-FFF2-40B4-BE49-F238E27FC236}">
                <a16:creationId xmlns:a16="http://schemas.microsoft.com/office/drawing/2014/main" id="{0DC36980-0140-4042-98AD-38565554EB1B}"/>
              </a:ext>
            </a:extLst>
          </p:cNvPr>
          <p:cNvSpPr>
            <a:spLocks noGrp="1"/>
          </p:cNvSpPr>
          <p:nvPr>
            <p:ph type="ftr" sz="quarter" idx="11"/>
          </p:nvPr>
        </p:nvSpPr>
        <p:spPr/>
        <p:txBody>
          <a:bodyPr/>
          <a:lstStyle/>
          <a:p>
            <a:r>
              <a:rPr lang="fi-FI" dirty="0"/>
              <a:t>HELMI-ELINYMPÄRISTÖOHJELMA</a:t>
            </a:r>
          </a:p>
        </p:txBody>
      </p:sp>
      <p:sp>
        <p:nvSpPr>
          <p:cNvPr id="4" name="Dian numeron paikkamerkki 3">
            <a:extLst>
              <a:ext uri="{FF2B5EF4-FFF2-40B4-BE49-F238E27FC236}">
                <a16:creationId xmlns:a16="http://schemas.microsoft.com/office/drawing/2014/main" id="{56F92E11-67C7-4A91-8E68-2A8D02072B2A}"/>
              </a:ext>
            </a:extLst>
          </p:cNvPr>
          <p:cNvSpPr>
            <a:spLocks noGrp="1"/>
          </p:cNvSpPr>
          <p:nvPr>
            <p:ph type="sldNum" sz="quarter" idx="12"/>
          </p:nvPr>
        </p:nvSpPr>
        <p:spPr/>
        <p:txBody>
          <a:bodyPr/>
          <a:lstStyle/>
          <a:p>
            <a:fld id="{6ACDE00E-3FBE-42A6-9516-DD8C59D4ADE8}" type="slidenum">
              <a:rPr lang="fi-FI" smtClean="0"/>
              <a:t>6</a:t>
            </a:fld>
            <a:endParaRPr lang="fi-FI" dirty="0"/>
          </a:p>
        </p:txBody>
      </p:sp>
    </p:spTree>
    <p:extLst>
      <p:ext uri="{BB962C8B-B14F-4D97-AF65-F5344CB8AC3E}">
        <p14:creationId xmlns:p14="http://schemas.microsoft.com/office/powerpoint/2010/main" val="958592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06E3C"/>
        </a:solidFill>
        <a:effectLst/>
      </p:bgPr>
    </p:bg>
    <p:spTree>
      <p:nvGrpSpPr>
        <p:cNvPr id="1" name=""/>
        <p:cNvGrpSpPr/>
        <p:nvPr/>
      </p:nvGrpSpPr>
      <p:grpSpPr>
        <a:xfrm>
          <a:off x="0" y="0"/>
          <a:ext cx="0" cy="0"/>
          <a:chOff x="0" y="0"/>
          <a:chExt cx="0" cy="0"/>
        </a:xfrm>
      </p:grpSpPr>
      <p:pic>
        <p:nvPicPr>
          <p:cNvPr id="9" name="Picture Placeholder 8" descr="A sunset over a body of water&#10;&#10;Description automatically generated">
            <a:extLst>
              <a:ext uri="{FF2B5EF4-FFF2-40B4-BE49-F238E27FC236}">
                <a16:creationId xmlns:a16="http://schemas.microsoft.com/office/drawing/2014/main" id="{A58001D1-24FA-8C40-B149-DEA93B759F2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9" b="109"/>
          <a:stretch>
            <a:fillRect/>
          </a:stretch>
        </p:blipFill>
        <p:spPr/>
      </p:pic>
      <p:sp>
        <p:nvSpPr>
          <p:cNvPr id="3" name="Content Placeholder 2">
            <a:extLst>
              <a:ext uri="{FF2B5EF4-FFF2-40B4-BE49-F238E27FC236}">
                <a16:creationId xmlns:a16="http://schemas.microsoft.com/office/drawing/2014/main" id="{006028CC-4300-F84C-90E7-549D00658780}"/>
              </a:ext>
            </a:extLst>
          </p:cNvPr>
          <p:cNvSpPr>
            <a:spLocks noGrp="1"/>
          </p:cNvSpPr>
          <p:nvPr>
            <p:ph idx="1"/>
          </p:nvPr>
        </p:nvSpPr>
        <p:spPr>
          <a:xfrm>
            <a:off x="550975" y="615636"/>
            <a:ext cx="5706036" cy="4895618"/>
          </a:xfrm>
        </p:spPr>
        <p:txBody>
          <a:bodyPr anchor="b">
            <a:noAutofit/>
          </a:bodyPr>
          <a:lstStyle/>
          <a:p>
            <a:endParaRPr lang="en-GB" dirty="0">
              <a:solidFill>
                <a:schemeClr val="bg1"/>
              </a:solidFill>
            </a:endParaRPr>
          </a:p>
          <a:p>
            <a:pPr marL="0" indent="0">
              <a:buNone/>
            </a:pPr>
            <a:endParaRPr lang="en-GB" dirty="0">
              <a:solidFill>
                <a:schemeClr val="bg1"/>
              </a:solidFill>
            </a:endParaRPr>
          </a:p>
          <a:p>
            <a:pPr marL="0" indent="0">
              <a:buNone/>
            </a:pPr>
            <a:r>
              <a:rPr lang="fi-FI" sz="2000" dirty="0">
                <a:solidFill>
                  <a:schemeClr val="bg1"/>
                </a:solidFill>
              </a:rPr>
              <a:t>Tavoitteena </a:t>
            </a:r>
            <a:br>
              <a:rPr lang="fi-FI" sz="2000" dirty="0">
                <a:solidFill>
                  <a:schemeClr val="bg1"/>
                </a:solidFill>
              </a:rPr>
            </a:br>
            <a:r>
              <a:rPr lang="fi-FI" sz="2000" dirty="0">
                <a:solidFill>
                  <a:schemeClr val="bg1"/>
                </a:solidFill>
              </a:rPr>
              <a:t>on suojella </a:t>
            </a:r>
            <a:br>
              <a:rPr lang="fi-FI" sz="2000" dirty="0">
                <a:solidFill>
                  <a:schemeClr val="bg1"/>
                </a:solidFill>
              </a:rPr>
            </a:br>
            <a:r>
              <a:rPr lang="fi-FI" sz="2000" dirty="0">
                <a:solidFill>
                  <a:schemeClr val="bg1"/>
                </a:solidFill>
              </a:rPr>
              <a:t>60 000 hehtaaria soita.</a:t>
            </a:r>
            <a:endParaRPr lang="en-GB" dirty="0">
              <a:solidFill>
                <a:schemeClr val="bg1"/>
              </a:solidFill>
            </a:endParaRPr>
          </a:p>
          <a:p>
            <a:pPr marL="0" indent="0">
              <a:buNone/>
            </a:pPr>
            <a:r>
              <a:rPr lang="en-GB" dirty="0" err="1">
                <a:solidFill>
                  <a:schemeClr val="bg1"/>
                </a:solidFill>
              </a:rPr>
              <a:t>Suojelu</a:t>
            </a:r>
            <a:r>
              <a:rPr lang="en-GB" dirty="0">
                <a:solidFill>
                  <a:schemeClr val="bg1"/>
                </a:solidFill>
              </a:rPr>
              <a:t> on vapaaehtoista ja maanomistaja saa siitä korvauksen.</a:t>
            </a:r>
          </a:p>
          <a:p>
            <a:pPr marL="0" indent="0">
              <a:buNone/>
            </a:pPr>
            <a:r>
              <a:rPr lang="en-GB" dirty="0">
                <a:solidFill>
                  <a:schemeClr val="bg1"/>
                </a:solidFill>
              </a:rPr>
              <a:t>ELY-keskukset neuvottelevat suojelusta maanomistajien kanssa.</a:t>
            </a:r>
          </a:p>
          <a:p>
            <a:pPr marL="0" indent="0">
              <a:buNone/>
            </a:pPr>
            <a:r>
              <a:rPr lang="fi-FI" dirty="0">
                <a:solidFill>
                  <a:schemeClr val="bg1"/>
                </a:solidFill>
                <a:latin typeface="Barlow"/>
              </a:rPr>
              <a:t>Ensisijaisia toteutuskohteita olivat soidensuojelun täydennysohjelmaesityksen (SSTE) ja kaavojen suojelukohteet. Myös muiden arvokkaiden soiden suojelu on mahdollista Helmi-ohjelman periaatepäätöksen liitteessä olevien kriteerien mukaisesti. </a:t>
            </a:r>
            <a:endParaRPr lang="en-FI" dirty="0">
              <a:solidFill>
                <a:schemeClr val="bg1"/>
              </a:solidFill>
            </a:endParaRPr>
          </a:p>
        </p:txBody>
      </p:sp>
      <p:sp>
        <p:nvSpPr>
          <p:cNvPr id="4" name="Footer Placeholder 3">
            <a:extLst>
              <a:ext uri="{FF2B5EF4-FFF2-40B4-BE49-F238E27FC236}">
                <a16:creationId xmlns:a16="http://schemas.microsoft.com/office/drawing/2014/main" id="{027642D0-4368-2F44-9652-E3EE70916897}"/>
              </a:ext>
            </a:extLst>
          </p:cNvPr>
          <p:cNvSpPr>
            <a:spLocks noGrp="1"/>
          </p:cNvSpPr>
          <p:nvPr>
            <p:ph type="ftr" sz="quarter" idx="11"/>
          </p:nvPr>
        </p:nvSpPr>
        <p:spPr/>
        <p:txBody>
          <a:bodyPr/>
          <a:lstStyle/>
          <a:p>
            <a:r>
              <a:rPr lang="fi-FI" dirty="0">
                <a:solidFill>
                  <a:schemeClr val="bg1"/>
                </a:solidFill>
              </a:rPr>
              <a:t>HELMI-ELINYMPÄRISTÖOHJELMA</a:t>
            </a:r>
          </a:p>
        </p:txBody>
      </p:sp>
      <p:sp>
        <p:nvSpPr>
          <p:cNvPr id="5" name="Slide Number Placeholder 4">
            <a:extLst>
              <a:ext uri="{FF2B5EF4-FFF2-40B4-BE49-F238E27FC236}">
                <a16:creationId xmlns:a16="http://schemas.microsoft.com/office/drawing/2014/main" id="{30769CF5-BE2E-6546-AB6F-9C5F8D334093}"/>
              </a:ext>
            </a:extLst>
          </p:cNvPr>
          <p:cNvSpPr>
            <a:spLocks noGrp="1"/>
          </p:cNvSpPr>
          <p:nvPr>
            <p:ph type="sldNum" sz="quarter" idx="12"/>
          </p:nvPr>
        </p:nvSpPr>
        <p:spPr/>
        <p:txBody>
          <a:bodyPr/>
          <a:lstStyle/>
          <a:p>
            <a:fld id="{6ACDE00E-3FBE-42A6-9516-DD8C59D4ADE8}" type="slidenum">
              <a:rPr lang="fi-FI" smtClean="0">
                <a:solidFill>
                  <a:schemeClr val="tx1"/>
                </a:solidFill>
              </a:rPr>
              <a:t>7</a:t>
            </a:fld>
            <a:endParaRPr lang="fi-FI" dirty="0">
              <a:solidFill>
                <a:schemeClr val="tx1"/>
              </a:solidFill>
            </a:endParaRPr>
          </a:p>
        </p:txBody>
      </p:sp>
      <p:sp>
        <p:nvSpPr>
          <p:cNvPr id="6" name="Text Placeholder 5">
            <a:extLst>
              <a:ext uri="{FF2B5EF4-FFF2-40B4-BE49-F238E27FC236}">
                <a16:creationId xmlns:a16="http://schemas.microsoft.com/office/drawing/2014/main" id="{355AC05D-6DD1-AD43-B495-BF9EAF97D394}"/>
              </a:ext>
            </a:extLst>
          </p:cNvPr>
          <p:cNvSpPr>
            <a:spLocks noGrp="1"/>
          </p:cNvSpPr>
          <p:nvPr>
            <p:ph type="body" sz="quarter" idx="14"/>
          </p:nvPr>
        </p:nvSpPr>
        <p:spPr/>
        <p:txBody>
          <a:bodyPr/>
          <a:lstStyle/>
          <a:p>
            <a:endParaRPr lang="en-FI"/>
          </a:p>
        </p:txBody>
      </p:sp>
    </p:spTree>
    <p:extLst>
      <p:ext uri="{BB962C8B-B14F-4D97-AF65-F5344CB8AC3E}">
        <p14:creationId xmlns:p14="http://schemas.microsoft.com/office/powerpoint/2010/main" val="215544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06E3C"/>
        </a:solidFill>
        <a:effectLst/>
      </p:bgPr>
    </p:bg>
    <p:spTree>
      <p:nvGrpSpPr>
        <p:cNvPr id="1" name=""/>
        <p:cNvGrpSpPr/>
        <p:nvPr/>
      </p:nvGrpSpPr>
      <p:grpSpPr>
        <a:xfrm>
          <a:off x="0" y="0"/>
          <a:ext cx="0" cy="0"/>
          <a:chOff x="0" y="0"/>
          <a:chExt cx="0" cy="0"/>
        </a:xfrm>
      </p:grpSpPr>
      <p:pic>
        <p:nvPicPr>
          <p:cNvPr id="8" name="Picture Placeholder 7" descr="A black bird standing next to a body of water&#10;&#10;Description automatically generated">
            <a:extLst>
              <a:ext uri="{FF2B5EF4-FFF2-40B4-BE49-F238E27FC236}">
                <a16:creationId xmlns:a16="http://schemas.microsoft.com/office/drawing/2014/main" id="{38E845FB-3886-A84C-8B61-EC626023E7E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9" b="109"/>
          <a:stretch>
            <a:fillRect/>
          </a:stretch>
        </p:blipFill>
        <p:spPr/>
      </p:pic>
      <p:sp>
        <p:nvSpPr>
          <p:cNvPr id="3" name="Content Placeholder 2">
            <a:extLst>
              <a:ext uri="{FF2B5EF4-FFF2-40B4-BE49-F238E27FC236}">
                <a16:creationId xmlns:a16="http://schemas.microsoft.com/office/drawing/2014/main" id="{A6F7C27D-C0C4-684F-A7F8-7CD5A536DE95}"/>
              </a:ext>
            </a:extLst>
          </p:cNvPr>
          <p:cNvSpPr>
            <a:spLocks noGrp="1"/>
          </p:cNvSpPr>
          <p:nvPr>
            <p:ph idx="1"/>
          </p:nvPr>
        </p:nvSpPr>
        <p:spPr>
          <a:xfrm>
            <a:off x="577564" y="539015"/>
            <a:ext cx="5706036" cy="5524207"/>
          </a:xfrm>
        </p:spPr>
        <p:txBody>
          <a:bodyPr>
            <a:noAutofit/>
          </a:bodyPr>
          <a:lstStyle/>
          <a:p>
            <a:pPr marL="0" indent="0">
              <a:buNone/>
            </a:pPr>
            <a:r>
              <a:rPr lang="fi-FI" sz="2200" dirty="0">
                <a:solidFill>
                  <a:schemeClr val="bg1"/>
                </a:solidFill>
              </a:rPr>
              <a:t>Tavoitteena on ennallistaa </a:t>
            </a:r>
            <a:br>
              <a:rPr lang="fi-FI" sz="2200" dirty="0">
                <a:solidFill>
                  <a:schemeClr val="bg1"/>
                </a:solidFill>
              </a:rPr>
            </a:br>
            <a:r>
              <a:rPr lang="fi-FI" sz="2200" dirty="0">
                <a:solidFill>
                  <a:schemeClr val="bg1"/>
                </a:solidFill>
              </a:rPr>
              <a:t>50 000 hehtaaria soita suojelualueilla ja niiden ulkopuolella.</a:t>
            </a:r>
          </a:p>
          <a:p>
            <a:pPr marL="0" indent="0">
              <a:buNone/>
            </a:pPr>
            <a:r>
              <a:rPr lang="fi-FI" sz="2200" dirty="0">
                <a:solidFill>
                  <a:schemeClr val="bg1"/>
                </a:solidFill>
              </a:rPr>
              <a:t>Suojelusoita kuivattavien reuna-alueiden vaikutukset minimoidaan vesienpalautuksella tai ennallistamisella maanomistajien kanssa neuvotellen.</a:t>
            </a:r>
          </a:p>
          <a:p>
            <a:pPr marL="0" indent="0">
              <a:buNone/>
            </a:pPr>
            <a:r>
              <a:rPr lang="en-GB" sz="2200" dirty="0">
                <a:solidFill>
                  <a:schemeClr val="bg1"/>
                </a:solidFill>
              </a:rPr>
              <a:t>Kohteiden valinnassa tärkeää vaikutukset luonnon monimuotoisuuteen, ilmastoon ja vesien suojeluun.</a:t>
            </a:r>
          </a:p>
          <a:p>
            <a:pPr marL="0" indent="0">
              <a:buNone/>
            </a:pPr>
            <a:r>
              <a:rPr lang="fi-FI" sz="2200" dirty="0">
                <a:solidFill>
                  <a:schemeClr val="bg1"/>
                </a:solidFill>
              </a:rPr>
              <a:t>Vesien palautusta suojelluille soille tavoitellaan ohjelman aikana 400 kohteella.</a:t>
            </a:r>
            <a:endParaRPr lang="en-FI" sz="2200" dirty="0">
              <a:solidFill>
                <a:schemeClr val="bg1"/>
              </a:solidFill>
            </a:endParaRPr>
          </a:p>
        </p:txBody>
      </p:sp>
      <p:sp>
        <p:nvSpPr>
          <p:cNvPr id="4" name="Footer Placeholder 3">
            <a:extLst>
              <a:ext uri="{FF2B5EF4-FFF2-40B4-BE49-F238E27FC236}">
                <a16:creationId xmlns:a16="http://schemas.microsoft.com/office/drawing/2014/main" id="{B2965381-FE13-5841-8BD6-472F35BAF19B}"/>
              </a:ext>
            </a:extLst>
          </p:cNvPr>
          <p:cNvSpPr>
            <a:spLocks noGrp="1"/>
          </p:cNvSpPr>
          <p:nvPr>
            <p:ph type="ftr" sz="quarter" idx="11"/>
          </p:nvPr>
        </p:nvSpPr>
        <p:spPr/>
        <p:txBody>
          <a:bodyPr/>
          <a:lstStyle/>
          <a:p>
            <a:r>
              <a:rPr lang="fi-FI" dirty="0">
                <a:solidFill>
                  <a:schemeClr val="bg1"/>
                </a:solidFill>
              </a:rPr>
              <a:t>HELMI-ELINYMPÄRISTÖOHJELMA</a:t>
            </a:r>
          </a:p>
        </p:txBody>
      </p:sp>
      <p:sp>
        <p:nvSpPr>
          <p:cNvPr id="5" name="Slide Number Placeholder 4">
            <a:extLst>
              <a:ext uri="{FF2B5EF4-FFF2-40B4-BE49-F238E27FC236}">
                <a16:creationId xmlns:a16="http://schemas.microsoft.com/office/drawing/2014/main" id="{BC2E4EE3-EE48-C44E-BE29-539AE4D107A6}"/>
              </a:ext>
            </a:extLst>
          </p:cNvPr>
          <p:cNvSpPr>
            <a:spLocks noGrp="1"/>
          </p:cNvSpPr>
          <p:nvPr>
            <p:ph type="sldNum" sz="quarter" idx="12"/>
          </p:nvPr>
        </p:nvSpPr>
        <p:spPr/>
        <p:txBody>
          <a:bodyPr/>
          <a:lstStyle/>
          <a:p>
            <a:fld id="{6ACDE00E-3FBE-42A6-9516-DD8C59D4ADE8}" type="slidenum">
              <a:rPr lang="fi-FI" smtClean="0">
                <a:solidFill>
                  <a:schemeClr val="bg1"/>
                </a:solidFill>
              </a:rPr>
              <a:t>8</a:t>
            </a:fld>
            <a:endParaRPr lang="fi-FI" dirty="0">
              <a:solidFill>
                <a:schemeClr val="bg1"/>
              </a:solidFill>
            </a:endParaRPr>
          </a:p>
        </p:txBody>
      </p:sp>
      <p:sp>
        <p:nvSpPr>
          <p:cNvPr id="22" name="Text Placeholder 21">
            <a:extLst>
              <a:ext uri="{FF2B5EF4-FFF2-40B4-BE49-F238E27FC236}">
                <a16:creationId xmlns:a16="http://schemas.microsoft.com/office/drawing/2014/main" id="{35872E98-BDE7-2E48-999C-1E21C03A6983}"/>
              </a:ext>
            </a:extLst>
          </p:cNvPr>
          <p:cNvSpPr>
            <a:spLocks noGrp="1"/>
          </p:cNvSpPr>
          <p:nvPr>
            <p:ph type="body" sz="quarter" idx="14"/>
          </p:nvPr>
        </p:nvSpPr>
        <p:spPr/>
        <p:txBody>
          <a:bodyPr/>
          <a:lstStyle/>
          <a:p>
            <a:endParaRPr lang="en-FI"/>
          </a:p>
        </p:txBody>
      </p:sp>
      <p:sp>
        <p:nvSpPr>
          <p:cNvPr id="7" name="Sisällön paikkamerkki 6">
            <a:extLst>
              <a:ext uri="{FF2B5EF4-FFF2-40B4-BE49-F238E27FC236}">
                <a16:creationId xmlns:a16="http://schemas.microsoft.com/office/drawing/2014/main" id="{F351272B-E5CF-5740-86E4-6A7A41481F56}"/>
              </a:ext>
            </a:extLst>
          </p:cNvPr>
          <p:cNvSpPr txBox="1">
            <a:spLocks/>
          </p:cNvSpPr>
          <p:nvPr/>
        </p:nvSpPr>
        <p:spPr>
          <a:xfrm>
            <a:off x="7135467" y="381600"/>
            <a:ext cx="3240622" cy="230144"/>
          </a:xfrm>
          <a:prstGeom prst="rect">
            <a:avLst/>
          </a:prstGeom>
        </p:spPr>
        <p:txBody>
          <a:bodyPr vert="horz" lIns="0" tIns="0" rIns="0" bIns="0" rtlCol="0">
            <a:noAutofit/>
          </a:bodyPr>
          <a:lstStyle>
            <a:lvl1pPr marL="268288" indent="-268288" algn="l" defTabSz="914400" rtl="0" eaLnBrk="1" latinLnBrk="0" hangingPunct="1">
              <a:lnSpc>
                <a:spcPct val="100000"/>
              </a:lnSpc>
              <a:spcBef>
                <a:spcPts val="1800"/>
              </a:spcBef>
              <a:buFont typeface="Arial" panose="020B0604020202020204" pitchFamily="34" charset="0"/>
              <a:buChar char="•"/>
              <a:defRPr sz="3000" kern="1200">
                <a:solidFill>
                  <a:schemeClr val="tx1"/>
                </a:solidFill>
                <a:latin typeface="+mn-lt"/>
                <a:ea typeface="+mn-ea"/>
                <a:cs typeface="+mn-cs"/>
              </a:defRPr>
            </a:lvl1pPr>
            <a:lvl2pPr marL="62706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2pPr>
            <a:lvl3pPr marL="98583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3pPr>
            <a:lvl4pPr marL="1344613"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4pPr>
            <a:lvl5pPr marL="1703388" indent="-268288" algn="l" defTabSz="914400" rtl="0" eaLnBrk="1" latinLnBrk="0" hangingPunct="1">
              <a:lnSpc>
                <a:spcPct val="100000"/>
              </a:lnSpc>
              <a:spcBef>
                <a:spcPts val="1200"/>
              </a:spcBef>
              <a:buFont typeface="Arial" panose="020B0604020202020204" pitchFamily="34" charset="0"/>
              <a:buChar char="•"/>
              <a:defRPr sz="3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500" dirty="0"/>
              <a:t>Suokukko</a:t>
            </a:r>
          </a:p>
        </p:txBody>
      </p:sp>
    </p:spTree>
    <p:extLst>
      <p:ext uri="{BB962C8B-B14F-4D97-AF65-F5344CB8AC3E}">
        <p14:creationId xmlns:p14="http://schemas.microsoft.com/office/powerpoint/2010/main" val="128930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9ADD5E-0852-437A-977E-9B0366E948F0}"/>
              </a:ext>
            </a:extLst>
          </p:cNvPr>
          <p:cNvSpPr>
            <a:spLocks noGrp="1"/>
          </p:cNvSpPr>
          <p:nvPr>
            <p:ph type="title"/>
          </p:nvPr>
        </p:nvSpPr>
        <p:spPr/>
        <p:txBody>
          <a:bodyPr/>
          <a:lstStyle/>
          <a:p>
            <a:r>
              <a:rPr lang="fi-FI" sz="9000" dirty="0">
                <a:solidFill>
                  <a:schemeClr val="bg2"/>
                </a:solidFill>
              </a:rPr>
              <a:t>Lintuvesien ja kosteikkojen </a:t>
            </a:r>
            <a:br>
              <a:rPr lang="fi-FI" sz="9000" dirty="0">
                <a:solidFill>
                  <a:schemeClr val="bg2"/>
                </a:solidFill>
              </a:rPr>
            </a:br>
            <a:r>
              <a:rPr lang="fi-FI" sz="9000" dirty="0">
                <a:solidFill>
                  <a:schemeClr val="bg2"/>
                </a:solidFill>
              </a:rPr>
              <a:t>kunnostaminen</a:t>
            </a:r>
            <a:endParaRPr lang="fi-FI" sz="9000" dirty="0"/>
          </a:p>
        </p:txBody>
      </p:sp>
      <p:sp>
        <p:nvSpPr>
          <p:cNvPr id="3" name="Alatunnisteen paikkamerkki 2">
            <a:extLst>
              <a:ext uri="{FF2B5EF4-FFF2-40B4-BE49-F238E27FC236}">
                <a16:creationId xmlns:a16="http://schemas.microsoft.com/office/drawing/2014/main" id="{0DC36980-0140-4042-98AD-38565554EB1B}"/>
              </a:ext>
            </a:extLst>
          </p:cNvPr>
          <p:cNvSpPr>
            <a:spLocks noGrp="1"/>
          </p:cNvSpPr>
          <p:nvPr>
            <p:ph type="ftr" sz="quarter" idx="11"/>
          </p:nvPr>
        </p:nvSpPr>
        <p:spPr/>
        <p:txBody>
          <a:bodyPr/>
          <a:lstStyle/>
          <a:p>
            <a:r>
              <a:rPr lang="fi-FI" dirty="0"/>
              <a:t>HELMI-ELINYMPÄRISTÖOHJELMA</a:t>
            </a:r>
          </a:p>
        </p:txBody>
      </p:sp>
      <p:sp>
        <p:nvSpPr>
          <p:cNvPr id="4" name="Dian numeron paikkamerkki 3">
            <a:extLst>
              <a:ext uri="{FF2B5EF4-FFF2-40B4-BE49-F238E27FC236}">
                <a16:creationId xmlns:a16="http://schemas.microsoft.com/office/drawing/2014/main" id="{56F92E11-67C7-4A91-8E68-2A8D02072B2A}"/>
              </a:ext>
            </a:extLst>
          </p:cNvPr>
          <p:cNvSpPr>
            <a:spLocks noGrp="1"/>
          </p:cNvSpPr>
          <p:nvPr>
            <p:ph type="sldNum" sz="quarter" idx="12"/>
          </p:nvPr>
        </p:nvSpPr>
        <p:spPr/>
        <p:txBody>
          <a:bodyPr/>
          <a:lstStyle/>
          <a:p>
            <a:fld id="{6ACDE00E-3FBE-42A6-9516-DD8C59D4ADE8}" type="slidenum">
              <a:rPr lang="fi-FI" smtClean="0"/>
              <a:t>9</a:t>
            </a:fld>
            <a:endParaRPr lang="fi-FI" dirty="0"/>
          </a:p>
        </p:txBody>
      </p:sp>
    </p:spTree>
    <p:extLst>
      <p:ext uri="{BB962C8B-B14F-4D97-AF65-F5344CB8AC3E}">
        <p14:creationId xmlns:p14="http://schemas.microsoft.com/office/powerpoint/2010/main" val="287002563"/>
      </p:ext>
    </p:extLst>
  </p:cSld>
  <p:clrMapOvr>
    <a:masterClrMapping/>
  </p:clrMapOvr>
</p:sld>
</file>

<file path=ppt/theme/theme1.xml><?xml version="1.0" encoding="utf-8"?>
<a:theme xmlns:a="http://schemas.openxmlformats.org/drawingml/2006/main" name="Helmi">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7C62DE4A-3241-0D4E-AE1E-7B72BFF8C030}"/>
    </a:ext>
  </a:extLst>
</a:theme>
</file>

<file path=ppt/theme/theme10.xml><?xml version="1.0" encoding="utf-8"?>
<a:theme xmlns:a="http://schemas.openxmlformats.org/drawingml/2006/main" name="Helmi oliivi">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A3A80B64-2AEA-0B4F-A170-989B9BE1A42C}"/>
    </a:ext>
  </a:extLst>
</a:theme>
</file>

<file path=ppt/theme/theme11.xml><?xml version="1.0" encoding="utf-8"?>
<a:theme xmlns:a="http://schemas.openxmlformats.org/drawingml/2006/main" name="Helmi sinivihreä">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EFB0BAFD-B8FD-814C-A062-0768C1E6EAB1}"/>
    </a:ext>
  </a:extLst>
</a:theme>
</file>

<file path=ppt/theme/theme12.xml><?xml version="1.0" encoding="utf-8"?>
<a:theme xmlns:a="http://schemas.openxmlformats.org/drawingml/2006/main" name="Helmi ruskea">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5DF5FCC5-4A93-0C4F-A5CD-D49E490C165D}"/>
    </a:ext>
  </a:extLst>
</a:theme>
</file>

<file path=ppt/theme/theme13.xml><?xml version="1.0" encoding="utf-8"?>
<a:theme xmlns:a="http://schemas.openxmlformats.org/drawingml/2006/main" name="Helmi vaalean ruskea">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25A3A17B-407F-2049-BCC0-DF38044DC695}"/>
    </a:ext>
  </a:extLst>
</a:theme>
</file>

<file path=ppt/theme/theme14.xml><?xml version="1.0" encoding="utf-8"?>
<a:theme xmlns:a="http://schemas.openxmlformats.org/drawingml/2006/main" name="1_Helmi sinivihreä">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mi_esitysmallipohja_v2020-02-17.potx" id="{224B38C4-8ACB-46C0-B45A-D833ECED0993}" vid="{389B1A97-96A7-4E5A-AAAF-2392DEA648F9}"/>
    </a:ext>
  </a:extLst>
</a:theme>
</file>

<file path=ppt/theme/theme15.xml><?xml version="1.0" encoding="utf-8"?>
<a:theme xmlns:a="http://schemas.openxmlformats.org/drawingml/2006/main" name="1_Helmi tumman sininen">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mi_esitysmallipohja_v2020-02-17.potx" id="{224B38C4-8ACB-46C0-B45A-D833ECED0993}" vid="{EBC0CBF0-594F-4CB7-BD4B-3F05E857F590}"/>
    </a:ext>
  </a:extLst>
</a:theme>
</file>

<file path=ppt/theme/theme1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lmi oranssi">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F419F892-28E9-994D-B363-26BB63168F21}"/>
    </a:ext>
  </a:extLst>
</a:theme>
</file>

<file path=ppt/theme/theme3.xml><?xml version="1.0" encoding="utf-8"?>
<a:theme xmlns:a="http://schemas.openxmlformats.org/drawingml/2006/main" name="Helmi pinkki">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2ECFBE41-4F37-7344-BF5D-3C6A00DE0A2F}"/>
    </a:ext>
  </a:extLst>
</a:theme>
</file>

<file path=ppt/theme/theme4.xml><?xml version="1.0" encoding="utf-8"?>
<a:theme xmlns:a="http://schemas.openxmlformats.org/drawingml/2006/main" name="Helmi vaalean vihreä">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2EA6CBFA-DD2C-CC47-B185-942B7D8D9C11}"/>
    </a:ext>
  </a:extLst>
</a:theme>
</file>

<file path=ppt/theme/theme5.xml><?xml version="1.0" encoding="utf-8"?>
<a:theme xmlns:a="http://schemas.openxmlformats.org/drawingml/2006/main" name="Helmi vaalean sininen">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A9148718-DD65-454A-A63B-F062352D38EC}"/>
    </a:ext>
  </a:extLst>
</a:theme>
</file>

<file path=ppt/theme/theme6.xml><?xml version="1.0" encoding="utf-8"?>
<a:theme xmlns:a="http://schemas.openxmlformats.org/drawingml/2006/main" name="Helmi vaalean sininen 2">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0B73AEBB-125C-5A47-9397-0A059EA2D59F}"/>
    </a:ext>
  </a:extLst>
</a:theme>
</file>

<file path=ppt/theme/theme7.xml><?xml version="1.0" encoding="utf-8"?>
<a:theme xmlns:a="http://schemas.openxmlformats.org/drawingml/2006/main" name="Helmi vihreä">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2C4112F6-9742-014F-AFCD-FA1692D97579}"/>
    </a:ext>
  </a:extLst>
</a:theme>
</file>

<file path=ppt/theme/theme8.xml><?xml version="1.0" encoding="utf-8"?>
<a:theme xmlns:a="http://schemas.openxmlformats.org/drawingml/2006/main" name="Helmi tumman sininen">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999ACD84-7B21-4147-99ED-3CEC897603F1}"/>
    </a:ext>
  </a:extLst>
</a:theme>
</file>

<file path=ppt/theme/theme9.xml><?xml version="1.0" encoding="utf-8"?>
<a:theme xmlns:a="http://schemas.openxmlformats.org/drawingml/2006/main" name="Helmi sininen">
  <a:themeElements>
    <a:clrScheme name="Helmi">
      <a:dk1>
        <a:sysClr val="windowText" lastClr="000000"/>
      </a:dk1>
      <a:lt1>
        <a:sysClr val="window" lastClr="FFFFFF"/>
      </a:lt1>
      <a:dk2>
        <a:srgbClr val="282D50"/>
      </a:dk2>
      <a:lt2>
        <a:srgbClr val="E7E6E6"/>
      </a:lt2>
      <a:accent1>
        <a:srgbClr val="78DC78"/>
      </a:accent1>
      <a:accent2>
        <a:srgbClr val="FFBEC8"/>
      </a:accent2>
      <a:accent3>
        <a:srgbClr val="324632"/>
      </a:accent3>
      <a:accent4>
        <a:srgbClr val="C8F0A0"/>
      </a:accent4>
      <a:accent5>
        <a:srgbClr val="646E32"/>
      </a:accent5>
      <a:accent6>
        <a:srgbClr val="FF8C5A"/>
      </a:accent6>
      <a:hlink>
        <a:srgbClr val="0563C1"/>
      </a:hlink>
      <a:folHlink>
        <a:srgbClr val="954F72"/>
      </a:folHlink>
    </a:clrScheme>
    <a:fontScheme name="Georgia - Ari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22020_Helmi_Yleisesittely" id="{F841F2B0-994E-8446-8B9D-1C0EB57373B3}" vid="{1969A970-CD63-D446-9C66-EE090D9653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4491DC-A5A5-4798-832C-27CEEF7CE2EB}">
  <ds:schemaRef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BE57AC1-4AFF-46BD-B5B6-B24FD6E73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D4FF84-7956-4A0E-9526-6A3408DA80C0}">
  <ds:schemaRefs>
    <ds:schemaRef ds:uri="http://schemas.microsoft.com/sharepoint/v3/contenttype/forms"/>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otalTime>3184</TotalTime>
  <Words>1231</Words>
  <Application>Microsoft Office PowerPoint</Application>
  <PresentationFormat>Laajakuva</PresentationFormat>
  <Paragraphs>167</Paragraphs>
  <Slides>25</Slides>
  <Notes>14</Notes>
  <HiddenSlides>0</HiddenSlides>
  <MMClips>0</MMClips>
  <ScaleCrop>false</ScaleCrop>
  <HeadingPairs>
    <vt:vector size="6" baseType="variant">
      <vt:variant>
        <vt:lpstr>Käytetyt fontit</vt:lpstr>
      </vt:variant>
      <vt:variant>
        <vt:i4>4</vt:i4>
      </vt:variant>
      <vt:variant>
        <vt:lpstr>Teema</vt:lpstr>
      </vt:variant>
      <vt:variant>
        <vt:i4>15</vt:i4>
      </vt:variant>
      <vt:variant>
        <vt:lpstr>Dian otsikot</vt:lpstr>
      </vt:variant>
      <vt:variant>
        <vt:i4>25</vt:i4>
      </vt:variant>
    </vt:vector>
  </HeadingPairs>
  <TitlesOfParts>
    <vt:vector size="44" baseType="lpstr">
      <vt:lpstr>Arial</vt:lpstr>
      <vt:lpstr>Barlow</vt:lpstr>
      <vt:lpstr>Calibri</vt:lpstr>
      <vt:lpstr>Georgia</vt:lpstr>
      <vt:lpstr>Helmi</vt:lpstr>
      <vt:lpstr>Helmi oranssi</vt:lpstr>
      <vt:lpstr>Helmi pinkki</vt:lpstr>
      <vt:lpstr>Helmi vaalean vihreä</vt:lpstr>
      <vt:lpstr>Helmi vaalean sininen</vt:lpstr>
      <vt:lpstr>Helmi vaalean sininen 2</vt:lpstr>
      <vt:lpstr>Helmi vihreä</vt:lpstr>
      <vt:lpstr>Helmi tumman sininen</vt:lpstr>
      <vt:lpstr>Helmi sininen</vt:lpstr>
      <vt:lpstr>Helmi oliivi</vt:lpstr>
      <vt:lpstr>Helmi sinivihreä</vt:lpstr>
      <vt:lpstr>Helmi ruskea</vt:lpstr>
      <vt:lpstr>Helmi vaalean ruskea</vt:lpstr>
      <vt:lpstr>1_Helmi sinivihreä</vt:lpstr>
      <vt:lpstr>1_Helmi tumman sininen</vt:lpstr>
      <vt:lpstr>Helmi- elinympäristö- ohjelma</vt:lpstr>
      <vt:lpstr>PowerPoint-esitys</vt:lpstr>
      <vt:lpstr>Helmi-ohjelmassa on 40 toimenpidettä eri elinympäristöjen ennallistamisen, hoidon ja suojelun vauhdittamiseksi. </vt:lpstr>
      <vt:lpstr>Vaikuttavia tekoja</vt:lpstr>
      <vt:lpstr>Helmi-ohjelman tekijät</vt:lpstr>
      <vt:lpstr>Soiden suojelu ja ennallistaminen</vt:lpstr>
      <vt:lpstr>PowerPoint-esitys</vt:lpstr>
      <vt:lpstr>PowerPoint-esitys</vt:lpstr>
      <vt:lpstr>Lintuvesien ja kosteikkojen  kunnostaminen</vt:lpstr>
      <vt:lpstr>Tavoitteena on kunnostaa 200 arvokkainta lintuvettä ohjelmakauden aikana.  Kunnostustoimia ovat kohteesta riippuen raivaus, ruoppaus, niitto, vedenpinnan nosto, pienpetopyynti, laidunnus ja hoitokalastus.   Kunnostustoimenpiteet kohdennetaan ensisijaisesti Natura -verkoston lintudirektiivin mukaisille erityisille suojelualueille.  </vt:lpstr>
      <vt:lpstr>Perinne- biotooppien hoito</vt:lpstr>
      <vt:lpstr>PowerPoint-esitys</vt:lpstr>
      <vt:lpstr>Helmi-ohjelmassa vahvistetaan uuselinympäristöjen verkostoa kunnostamalla ja hoitamalla lajistoltaan arvokkaita uuselinympäristö- kohteita 150 kpl.  Uuselinympäristökohteet ovat tyypillisesti tien- tai radanvarsien paahdealueita, lentokenttiä, hiekkakuoppia.  Uuselinympäristöt tarjoavat lajistolle vaihtoehtoisia elinympäristöjä niiden luontaisten elinympäristöjen vähennyttyä.</vt:lpstr>
      <vt:lpstr>Metsäisten elinympäristöjen hoito</vt:lpstr>
      <vt:lpstr>Toteutetaan ennallistamis- ja luonnonhoito-toimenpiteitä suojelualueiden metsissä  800 kpl.  Lisäksi toimia voidaan toteuttaa suojelualueiden ulkopuolella.   Keskitytään arvokkaisiin metsäelinympäristöihin kuten lehdot, jalopuumetsät ja paahderinteet.</vt:lpstr>
      <vt:lpstr>Vesi- ja  rantaluonnon kunnostus</vt:lpstr>
      <vt:lpstr>Kunnostetaan pienvesiä ja niiden lähivaluma-alueita luonnonsuojelualueilla: lähteitä 350 kpl, puroja 200 km ja fladoja sekä kluuveja 40 kpl.  Kunnostetaan ja hoidetaan rantaluontotyyppejä suojelualueilla ja niiden ulkopuolella 200 kpl.</vt:lpstr>
      <vt:lpstr>PowerPoint-esitys</vt:lpstr>
      <vt:lpstr>Muut Helmi-ohjelman tavoitteet</vt:lpstr>
      <vt:lpstr>Kunta- ja Järjestö-Helmi</vt:lpstr>
      <vt:lpstr>Kunta- ja Järjestö-Helmi</vt:lpstr>
      <vt:lpstr>Minkälaisiin toimenpiteisiin?</vt:lpstr>
      <vt:lpstr>Helmi-keskittymät</vt:lpstr>
      <vt:lpstr>Linkit</vt:lpstr>
      <vt:lpstr>Kunnostetaan ja suojellaan luontomme  monimuotoisuuden helmet!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Helmi- elinympäristö- ohjelma</dc:title>
  <dc:creator>Antti Hinkula</dc:creator>
  <cp:lastModifiedBy>Puromies Merja</cp:lastModifiedBy>
  <cp:revision>71</cp:revision>
  <dcterms:created xsi:type="dcterms:W3CDTF">2020-03-10T07:57:13Z</dcterms:created>
  <dcterms:modified xsi:type="dcterms:W3CDTF">2024-03-07T13:03:49Z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