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08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81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5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9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985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902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00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504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867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156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02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8E7E7-286F-4934-8015-F4ECFEF91F4A}" type="datetimeFigureOut">
              <a:rPr lang="fi-FI" smtClean="0"/>
              <a:t>8.3.2024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1DE4-473D-482C-990F-233F4EB29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515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-274320"/>
            <a:ext cx="12192000" cy="836316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239520" y="-2661920"/>
            <a:ext cx="9144000" cy="8747760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FFFF00"/>
                </a:solidFill>
              </a:rPr>
              <a:t>Luontokadon ehkäiseminen</a:t>
            </a:r>
            <a:br>
              <a:rPr lang="fi-FI" b="1" dirty="0">
                <a:solidFill>
                  <a:srgbClr val="FFFF00"/>
                </a:solidFill>
              </a:rPr>
            </a:br>
            <a:br>
              <a:rPr lang="fi-FI" b="1" dirty="0">
                <a:solidFill>
                  <a:srgbClr val="FFFF00"/>
                </a:solidFill>
              </a:rPr>
            </a:br>
            <a:br>
              <a:rPr lang="fi-FI" b="1" dirty="0">
                <a:solidFill>
                  <a:srgbClr val="FFFF00"/>
                </a:solidFill>
              </a:rPr>
            </a:br>
            <a:br>
              <a:rPr lang="fi-FI" b="1" dirty="0">
                <a:solidFill>
                  <a:srgbClr val="FFFF00"/>
                </a:solidFill>
              </a:rPr>
            </a:br>
            <a:br>
              <a:rPr lang="fi-FI" b="1" dirty="0">
                <a:solidFill>
                  <a:srgbClr val="FFFF00"/>
                </a:solidFill>
              </a:rPr>
            </a:br>
            <a:r>
              <a:rPr lang="fi-FI" b="1" dirty="0">
                <a:solidFill>
                  <a:srgbClr val="FFFF00"/>
                </a:solidFill>
              </a:rPr>
              <a:t>Petri Ahlroth  </a:t>
            </a:r>
            <a:r>
              <a:rPr lang="fi-FI" sz="2400" b="1" dirty="0">
                <a:solidFill>
                  <a:srgbClr val="FFFF00"/>
                </a:solidFill>
              </a:rPr>
              <a:t>5.3.2024</a:t>
            </a:r>
          </a:p>
        </p:txBody>
      </p:sp>
    </p:spTree>
    <p:extLst>
      <p:ext uri="{BB962C8B-B14F-4D97-AF65-F5344CB8AC3E}">
        <p14:creationId xmlns:p14="http://schemas.microsoft.com/office/powerpoint/2010/main" val="273318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48" y="-294640"/>
            <a:ext cx="12401908" cy="8187943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Kiitos! </a:t>
            </a:r>
          </a:p>
        </p:txBody>
      </p:sp>
    </p:spTree>
    <p:extLst>
      <p:ext uri="{BB962C8B-B14F-4D97-AF65-F5344CB8AC3E}">
        <p14:creationId xmlns:p14="http://schemas.microsoft.com/office/powerpoint/2010/main" val="232388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8490"/>
            <a:ext cx="12374879" cy="8440302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693160" y="273685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Mitä luontokato tarkoittaa? </a:t>
            </a:r>
          </a:p>
        </p:txBody>
      </p:sp>
    </p:spTree>
    <p:extLst>
      <p:ext uri="{BB962C8B-B14F-4D97-AF65-F5344CB8AC3E}">
        <p14:creationId xmlns:p14="http://schemas.microsoft.com/office/powerpoint/2010/main" val="54699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lintu, ulko, vesilintu, ruoho&#10;&#10;Kuvaus luotu automaattisesti">
            <a:extLst>
              <a:ext uri="{FF2B5EF4-FFF2-40B4-BE49-F238E27FC236}">
                <a16:creationId xmlns:a16="http://schemas.microsoft.com/office/drawing/2014/main" id="{4373C2F8-CDD1-43D6-85EA-79794A3B6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621070"/>
            <a:ext cx="12486640" cy="877283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-182880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Jokaisen velvollisuus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142682"/>
            <a:ext cx="10515600" cy="5867717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FFFF00"/>
                </a:solidFill>
              </a:rPr>
              <a:t>Perustuslain mukaan vastuu ympäristöstä, luonnosta ja kulttuuriperinnöstä kuuluu kaikille.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b="1" dirty="0">
                <a:solidFill>
                  <a:srgbClr val="FFFF00"/>
                </a:solidFill>
              </a:rPr>
              <a:t>Miksi asian tärkeys on nostettu näin korkealle? </a:t>
            </a:r>
          </a:p>
        </p:txBody>
      </p:sp>
    </p:spTree>
    <p:extLst>
      <p:ext uri="{BB962C8B-B14F-4D97-AF65-F5344CB8AC3E}">
        <p14:creationId xmlns:p14="http://schemas.microsoft.com/office/powerpoint/2010/main" val="98203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2417D46-CC05-420F-A13E-76C889EE3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1" y="-534512"/>
            <a:ext cx="12415765" cy="769731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solidFill>
                  <a:srgbClr val="FFFF00"/>
                </a:solidFill>
              </a:rPr>
              <a:t>Kaikki hyvinvointi ja viime kädessä myös talous perustuu toimiviin ekosysteemeihin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Esimerkit romahtaneista ekosysteemeistä ympäri maailmaa kertovat omaa tarinaansa…</a:t>
            </a:r>
          </a:p>
          <a:p>
            <a:endParaRPr lang="fi-FI" dirty="0"/>
          </a:p>
        </p:txBody>
      </p:sp>
      <p:pic>
        <p:nvPicPr>
          <p:cNvPr id="4" name="Kuvan paikkamerkki 5" descr="Kuva, joka sisältää kohteen ruoho, ulko, taivas, kenttä&#10;&#10;Kuvaus luotu automaattisesti">
            <a:extLst>
              <a:ext uri="{FF2B5EF4-FFF2-40B4-BE49-F238E27FC236}">
                <a16:creationId xmlns:a16="http://schemas.microsoft.com/office/drawing/2014/main" id="{21D3C45F-81AC-40F1-B622-1EAE15B32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7" r="13557"/>
          <a:stretch>
            <a:fillRect/>
          </a:stretch>
        </p:blipFill>
        <p:spPr>
          <a:xfrm>
            <a:off x="7279640" y="2377440"/>
            <a:ext cx="4378960" cy="43789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921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088" y="-1511334"/>
            <a:ext cx="14349087" cy="9819114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45000" y="90805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Ekosysteemien tila Suomessa</a:t>
            </a:r>
          </a:p>
        </p:txBody>
      </p:sp>
    </p:spTree>
    <p:extLst>
      <p:ext uri="{BB962C8B-B14F-4D97-AF65-F5344CB8AC3E}">
        <p14:creationId xmlns:p14="http://schemas.microsoft.com/office/powerpoint/2010/main" val="3718664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341617"/>
            <a:ext cx="12551780" cy="763649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err="1">
                <a:solidFill>
                  <a:srgbClr val="FFFF00"/>
                </a:solidFill>
              </a:rPr>
              <a:t>Muustospaineita</a:t>
            </a:r>
            <a:r>
              <a:rPr lang="fi-FI" b="1" dirty="0">
                <a:solidFill>
                  <a:srgbClr val="FFFF00"/>
                </a:solidFill>
              </a:rPr>
              <a:t> näköpiirissä?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b="1" dirty="0">
              <a:solidFill>
                <a:srgbClr val="FFFF00"/>
              </a:solidFill>
            </a:endParaRPr>
          </a:p>
          <a:p>
            <a:r>
              <a:rPr lang="fi-FI" b="1" dirty="0">
                <a:solidFill>
                  <a:srgbClr val="FFFF00"/>
                </a:solidFill>
              </a:rPr>
              <a:t>Ennallistamisasetus</a:t>
            </a:r>
          </a:p>
        </p:txBody>
      </p:sp>
    </p:spTree>
    <p:extLst>
      <p:ext uri="{BB962C8B-B14F-4D97-AF65-F5344CB8AC3E}">
        <p14:creationId xmlns:p14="http://schemas.microsoft.com/office/powerpoint/2010/main" val="3178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uvan kuvausta ei ole saatavilla.">
            <a:extLst>
              <a:ext uri="{FF2B5EF4-FFF2-40B4-BE49-F238E27FC236}">
                <a16:creationId xmlns:a16="http://schemas.microsoft.com/office/drawing/2014/main" id="{A4DBEB08-009E-4B09-BDB2-E693DDEF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423" y="-1033602"/>
            <a:ext cx="12687423" cy="8165922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0360" y="464978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Mitä minä voisin tehdä?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46040" y="4497705"/>
            <a:ext cx="10515600" cy="4351338"/>
          </a:xfrm>
        </p:spPr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Jokainen meistä tekee päivittäin valintoja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   ja päätöksiä, jotka vaikuttavat siihen, 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   kuinka paljon kuormitamme ympäristöä. </a:t>
            </a:r>
          </a:p>
        </p:txBody>
      </p:sp>
    </p:spTree>
    <p:extLst>
      <p:ext uri="{BB962C8B-B14F-4D97-AF65-F5344CB8AC3E}">
        <p14:creationId xmlns:p14="http://schemas.microsoft.com/office/powerpoint/2010/main" val="225785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8583"/>
            <a:ext cx="12192000" cy="832060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7840" y="241458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Kunnan ja kuntalaisten rooli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48920" y="1337944"/>
            <a:ext cx="10515600" cy="7298055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FFFF00"/>
                </a:solidFill>
              </a:rPr>
              <a:t>Koordinoitua vastuunjakoa !</a:t>
            </a:r>
          </a:p>
          <a:p>
            <a:r>
              <a:rPr lang="fi-FI" b="1" dirty="0">
                <a:solidFill>
                  <a:srgbClr val="FFFF00"/>
                </a:solidFill>
              </a:rPr>
              <a:t>Tietoa mahdollisuuksista -&gt; tiedottaminen</a:t>
            </a:r>
          </a:p>
          <a:p>
            <a:endParaRPr lang="fi-FI" b="1" dirty="0">
              <a:solidFill>
                <a:srgbClr val="FFFF00"/>
              </a:solidFill>
            </a:endParaRPr>
          </a:p>
          <a:p>
            <a:endParaRPr lang="fi-FI" b="1" dirty="0">
              <a:solidFill>
                <a:srgbClr val="FFFF00"/>
              </a:solidFill>
            </a:endParaRPr>
          </a:p>
          <a:p>
            <a:endParaRPr lang="fi-F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fi-FI" b="1" dirty="0">
              <a:solidFill>
                <a:srgbClr val="FFFF00"/>
              </a:solidFill>
            </a:endParaRPr>
          </a:p>
          <a:p>
            <a:endParaRPr lang="fi-FI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					Eikä myöskään pidä unohtaa aktiivista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				 	</a:t>
            </a:r>
            <a:r>
              <a:rPr lang="fi-FI" b="1" dirty="0" err="1">
                <a:solidFill>
                  <a:srgbClr val="FFFF00"/>
                </a:solidFill>
              </a:rPr>
              <a:t>elinkeinoelmää</a:t>
            </a:r>
            <a:r>
              <a:rPr lang="fi-FI" b="1" dirty="0">
                <a:solidFill>
                  <a:srgbClr val="FFFF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8174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7127"/>
            <a:ext cx="12492641" cy="903632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Positiivisuudesta voimaa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solidFill>
                  <a:srgbClr val="FFFF00"/>
                </a:solidFill>
              </a:rPr>
              <a:t>Marttayhdistykset ovat erinomainen 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esimerkki siitä, kuinka positiivisuudesta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voi ammentaa voimaa! </a:t>
            </a:r>
          </a:p>
          <a:p>
            <a:pPr marL="0" indent="0">
              <a:buNone/>
            </a:pPr>
            <a:endParaRPr lang="fi-FI" b="1" dirty="0">
              <a:solidFill>
                <a:srgbClr val="FFFF00"/>
              </a:solidFill>
            </a:endParaRPr>
          </a:p>
          <a:p>
            <a:r>
              <a:rPr lang="fi-FI" b="1" dirty="0">
                <a:solidFill>
                  <a:srgbClr val="FFFF00"/>
                </a:solidFill>
              </a:rPr>
              <a:t>Monissa kunnissa myös rotarit ja useat 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muut vapaa-ajalla toimivat yhdistysmuodot </a:t>
            </a:r>
          </a:p>
          <a:p>
            <a:pPr marL="0" indent="0">
              <a:buNone/>
            </a:pPr>
            <a:r>
              <a:rPr lang="fi-FI" b="1" dirty="0">
                <a:solidFill>
                  <a:srgbClr val="FFFF00"/>
                </a:solidFill>
              </a:rPr>
              <a:t>ovat olleet aktiivisia</a:t>
            </a:r>
          </a:p>
        </p:txBody>
      </p:sp>
    </p:spTree>
    <p:extLst>
      <p:ext uri="{BB962C8B-B14F-4D97-AF65-F5344CB8AC3E}">
        <p14:creationId xmlns:p14="http://schemas.microsoft.com/office/powerpoint/2010/main" val="148617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144</Words>
  <Application>Microsoft Office PowerPoint</Application>
  <PresentationFormat>Laajakuva</PresentationFormat>
  <Paragraphs>42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Luontokadon ehkäiseminen     Petri Ahlroth  5.3.2024</vt:lpstr>
      <vt:lpstr>Mitä luontokato tarkoittaa? </vt:lpstr>
      <vt:lpstr>Jokaisen velvollisuus</vt:lpstr>
      <vt:lpstr>Kaikki hyvinvointi ja viime kädessä myös talous perustuu toimiviin ekosysteemeihin </vt:lpstr>
      <vt:lpstr>Ekosysteemien tila Suomessa</vt:lpstr>
      <vt:lpstr>Muustospaineita näköpiirissä? </vt:lpstr>
      <vt:lpstr>Mitä minä voisin tehdä? </vt:lpstr>
      <vt:lpstr>Kunnan ja kuntalaisten rooli</vt:lpstr>
      <vt:lpstr>Positiivisuudesta voimaa</vt:lpstr>
      <vt:lpstr>Kiitos! </vt:lpstr>
    </vt:vector>
  </TitlesOfParts>
  <Company>Suomen valtion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Ahlroth Petri (YM)</dc:creator>
  <cp:lastModifiedBy>Puromies Merja</cp:lastModifiedBy>
  <cp:revision>11</cp:revision>
  <dcterms:created xsi:type="dcterms:W3CDTF">2024-03-05T11:21:09Z</dcterms:created>
  <dcterms:modified xsi:type="dcterms:W3CDTF">2024-03-08T12:55:42Z</dcterms:modified>
</cp:coreProperties>
</file>